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307" r:id="rId3"/>
    <p:sldId id="312" r:id="rId4"/>
    <p:sldId id="336" r:id="rId5"/>
    <p:sldId id="332" r:id="rId6"/>
    <p:sldId id="314" r:id="rId7"/>
    <p:sldId id="300" r:id="rId8"/>
    <p:sldId id="261" r:id="rId9"/>
    <p:sldId id="302" r:id="rId10"/>
    <p:sldId id="306" r:id="rId11"/>
    <p:sldId id="301" r:id="rId12"/>
    <p:sldId id="342" r:id="rId13"/>
    <p:sldId id="317" r:id="rId14"/>
    <p:sldId id="309" r:id="rId15"/>
    <p:sldId id="310" r:id="rId16"/>
    <p:sldId id="313" r:id="rId17"/>
    <p:sldId id="327" r:id="rId18"/>
    <p:sldId id="328" r:id="rId19"/>
    <p:sldId id="319" r:id="rId20"/>
    <p:sldId id="311" r:id="rId21"/>
    <p:sldId id="297" r:id="rId22"/>
    <p:sldId id="298" r:id="rId23"/>
    <p:sldId id="299" r:id="rId24"/>
    <p:sldId id="340" r:id="rId25"/>
    <p:sldId id="333" r:id="rId26"/>
    <p:sldId id="322" r:id="rId27"/>
    <p:sldId id="323" r:id="rId28"/>
    <p:sldId id="324" r:id="rId29"/>
    <p:sldId id="321" r:id="rId30"/>
    <p:sldId id="276" r:id="rId31"/>
    <p:sldId id="320" r:id="rId32"/>
    <p:sldId id="334" r:id="rId33"/>
    <p:sldId id="318" r:id="rId34"/>
    <p:sldId id="265" r:id="rId35"/>
    <p:sldId id="326" r:id="rId36"/>
    <p:sldId id="269" r:id="rId37"/>
    <p:sldId id="316" r:id="rId38"/>
    <p:sldId id="270" r:id="rId39"/>
    <p:sldId id="272" r:id="rId40"/>
    <p:sldId id="274" r:id="rId41"/>
    <p:sldId id="291" r:id="rId42"/>
    <p:sldId id="329" r:id="rId43"/>
    <p:sldId id="330" r:id="rId44"/>
    <p:sldId id="325" r:id="rId45"/>
    <p:sldId id="286" r:id="rId46"/>
    <p:sldId id="287" r:id="rId47"/>
    <p:sldId id="289" r:id="rId48"/>
    <p:sldId id="331" r:id="rId49"/>
    <p:sldId id="288" r:id="rId50"/>
    <p:sldId id="295" r:id="rId51"/>
    <p:sldId id="305" r:id="rId52"/>
    <p:sldId id="303" r:id="rId53"/>
    <p:sldId id="279" r:id="rId54"/>
    <p:sldId id="341" r:id="rId55"/>
    <p:sldId id="338" r:id="rId56"/>
    <p:sldId id="282" r:id="rId57"/>
    <p:sldId id="339" r:id="rId58"/>
    <p:sldId id="283" r:id="rId59"/>
    <p:sldId id="284" r:id="rId60"/>
    <p:sldId id="285" r:id="rId61"/>
    <p:sldId id="304" r:id="rId62"/>
    <p:sldId id="262" r:id="rId63"/>
    <p:sldId id="257" r:id="rId64"/>
    <p:sldId id="258" r:id="rId65"/>
    <p:sldId id="260" r:id="rId66"/>
    <p:sldId id="275" r:id="rId67"/>
    <p:sldId id="280" r:id="rId68"/>
    <p:sldId id="271" r:id="rId6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191" autoAdjust="0"/>
  </p:normalViewPr>
  <p:slideViewPr>
    <p:cSldViewPr>
      <p:cViewPr varScale="1">
        <p:scale>
          <a:sx n="88" d="100"/>
          <a:sy n="88" d="100"/>
        </p:scale>
        <p:origin x="-1282" y="-77"/>
      </p:cViewPr>
      <p:guideLst>
        <p:guide orient="horz" pos="2160"/>
        <p:guide pos="2880"/>
      </p:guideLst>
    </p:cSldViewPr>
  </p:slideViewPr>
  <p:outlineViewPr>
    <p:cViewPr>
      <p:scale>
        <a:sx n="33" d="100"/>
        <a:sy n="33" d="100"/>
      </p:scale>
      <p:origin x="0" y="157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D4ECAA58-1AE9-443E-83E6-537EACE87CBC}" type="datetimeFigureOut">
              <a:rPr lang="en-US" smtClean="0"/>
              <a:t>1/20/2014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E6890BB3-15B7-497E-92BD-C216EF68BB88}" type="slidenum">
              <a:rPr lang="en-US" smtClean="0"/>
              <a:t>‹#›</a:t>
            </a:fld>
            <a:endParaRPr lang="en-US"/>
          </a:p>
        </p:txBody>
      </p:sp>
    </p:spTree>
    <p:extLst>
      <p:ext uri="{BB962C8B-B14F-4D97-AF65-F5344CB8AC3E}">
        <p14:creationId xmlns:p14="http://schemas.microsoft.com/office/powerpoint/2010/main" val="246918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90BB3-15B7-497E-92BD-C216EF68BB88}" type="slidenum">
              <a:rPr lang="en-US" smtClean="0"/>
              <a:t>30</a:t>
            </a:fld>
            <a:endParaRPr lang="en-US"/>
          </a:p>
        </p:txBody>
      </p:sp>
    </p:spTree>
    <p:extLst>
      <p:ext uri="{BB962C8B-B14F-4D97-AF65-F5344CB8AC3E}">
        <p14:creationId xmlns:p14="http://schemas.microsoft.com/office/powerpoint/2010/main" val="33374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5" name="Freeform 4"/>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6" name="Freeform 5"/>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7" name="Rectangle 6"/>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1709C14E-4774-4EA6-873F-20ED3BC36909}" type="datetimeFigureOut">
              <a:rPr lang="en-US"/>
              <a:pPr>
                <a:defRPr/>
              </a:pPr>
              <a:t>1/20/2014</a:t>
            </a:fld>
            <a:endParaRPr/>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normAutofit/>
          </a:bodyPr>
          <a:lstStyle>
            <a:lvl1pPr>
              <a:defRPr/>
            </a:lvl1pPr>
          </a:lstStyle>
          <a:p>
            <a:pPr>
              <a:defRPr/>
            </a:pPr>
            <a:fld id="{C1EA308C-EE39-4683-8D68-7757E6FDBD47}" type="slidenum">
              <a:rPr lang="en-US"/>
              <a:pPr>
                <a:defRPr/>
              </a:pPr>
              <a:t>‹#›</a:t>
            </a:fld>
            <a:endParaRPr lang="en-US"/>
          </a:p>
        </p:txBody>
      </p:sp>
    </p:spTree>
    <p:extLst>
      <p:ext uri="{BB962C8B-B14F-4D97-AF65-F5344CB8AC3E}">
        <p14:creationId xmlns:p14="http://schemas.microsoft.com/office/powerpoint/2010/main" val="54763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B640029-FC7D-4C9C-B31F-696B1B8A134F}" type="datetimeFigureOut">
              <a:rPr lang="en-US"/>
              <a:pPr>
                <a:defRPr/>
              </a:pPr>
              <a:t>1/20/2014</a:t>
            </a:fld>
            <a:endParaRPr/>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F1A8A39E-F9FA-4CA5-BDA4-8A33DA03F9CB}" type="slidenum">
              <a:rPr lang="en-US"/>
              <a:pPr>
                <a:defRPr/>
              </a:pPr>
              <a:t>‹#›</a:t>
            </a:fld>
            <a:endParaRPr lang="en-US"/>
          </a:p>
        </p:txBody>
      </p:sp>
    </p:spTree>
    <p:extLst>
      <p:ext uri="{BB962C8B-B14F-4D97-AF65-F5344CB8AC3E}">
        <p14:creationId xmlns:p14="http://schemas.microsoft.com/office/powerpoint/2010/main" val="215517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AA15249-AF1B-4ABF-A41F-334DA9680D06}" type="datetimeFigureOut">
              <a:rPr lang="en-US"/>
              <a:pPr>
                <a:defRPr/>
              </a:pPr>
              <a:t>1/20/2014</a:t>
            </a:fld>
            <a:endParaRPr/>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EB89EB6-9BAF-491D-AF19-792B2328E79D}" type="slidenum">
              <a:rPr lang="en-US"/>
              <a:pPr>
                <a:defRPr/>
              </a:pPr>
              <a:t>‹#›</a:t>
            </a:fld>
            <a:endParaRPr lang="en-US"/>
          </a:p>
        </p:txBody>
      </p:sp>
    </p:spTree>
    <p:extLst>
      <p:ext uri="{BB962C8B-B14F-4D97-AF65-F5344CB8AC3E}">
        <p14:creationId xmlns:p14="http://schemas.microsoft.com/office/powerpoint/2010/main" val="344998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9374A0C-4572-4F8A-BDB9-181E9BB8650E}" type="datetimeFigureOut">
              <a:rPr lang="en-US"/>
              <a:pPr>
                <a:defRPr/>
              </a:pPr>
              <a:t>1/20/2014</a:t>
            </a:fld>
            <a:endParaRPr/>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F2F6AEA0-6EEF-4F46-B9CF-CA66D234C9AD}" type="slidenum">
              <a:rPr lang="en-US"/>
              <a:pPr>
                <a:defRPr/>
              </a:pPr>
              <a:t>‹#›</a:t>
            </a:fld>
            <a:endParaRPr lang="en-US"/>
          </a:p>
        </p:txBody>
      </p:sp>
    </p:spTree>
    <p:extLst>
      <p:ext uri="{BB962C8B-B14F-4D97-AF65-F5344CB8AC3E}">
        <p14:creationId xmlns:p14="http://schemas.microsoft.com/office/powerpoint/2010/main" val="352152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99390C9A-93DD-4ABB-BD25-EC943D29D816}" type="datetimeFigureOut">
              <a:rPr lang="en-US"/>
              <a:pPr>
                <a:defRPr/>
              </a:pPr>
              <a:t>1/20/2014</a:t>
            </a:fld>
            <a:endParaRPr/>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9B646F83-0BD0-427A-B98D-B7DD85450E7B}" type="slidenum">
              <a:rPr lang="en-US"/>
              <a:pPr>
                <a:defRPr/>
              </a:pPr>
              <a:t>‹#›</a:t>
            </a:fld>
            <a:endParaRPr lang="en-US"/>
          </a:p>
        </p:txBody>
      </p:sp>
    </p:spTree>
    <p:extLst>
      <p:ext uri="{BB962C8B-B14F-4D97-AF65-F5344CB8AC3E}">
        <p14:creationId xmlns:p14="http://schemas.microsoft.com/office/powerpoint/2010/main" val="200537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5"/>
          </p:nvPr>
        </p:nvSpPr>
        <p:spPr/>
        <p:txBody>
          <a:bodyPr/>
          <a:lstStyle>
            <a:lvl1pPr>
              <a:defRPr/>
            </a:lvl1pPr>
          </a:lstStyle>
          <a:p>
            <a:pPr>
              <a:defRPr/>
            </a:pPr>
            <a:fld id="{DC7AA708-E3AD-4565-AB95-79EBB1E094B0}" type="datetimeFigureOut">
              <a:rPr lang="en-US"/>
              <a:pPr>
                <a:defRPr/>
              </a:pPr>
              <a:t>1/20/2014</a:t>
            </a:fld>
            <a:endParaRPr/>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BA5B6120-BCE6-4E9B-B1BD-7B76303A4DF4}" type="slidenum">
              <a:rPr lang="en-US"/>
              <a:pPr>
                <a:defRPr/>
              </a:pPr>
              <a:t>‹#›</a:t>
            </a:fld>
            <a:endParaRPr lang="en-US"/>
          </a:p>
        </p:txBody>
      </p:sp>
    </p:spTree>
    <p:extLst>
      <p:ext uri="{BB962C8B-B14F-4D97-AF65-F5344CB8AC3E}">
        <p14:creationId xmlns:p14="http://schemas.microsoft.com/office/powerpoint/2010/main" val="20655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5"/>
          </p:nvPr>
        </p:nvSpPr>
        <p:spPr/>
        <p:txBody>
          <a:bodyPr/>
          <a:lstStyle>
            <a:lvl1pPr>
              <a:defRPr/>
            </a:lvl1pPr>
          </a:lstStyle>
          <a:p>
            <a:pPr>
              <a:defRPr/>
            </a:pPr>
            <a:fld id="{3AB7F693-669F-4D45-94AC-56A2B0A84908}" type="datetimeFigureOut">
              <a:rPr lang="en-US"/>
              <a:pPr>
                <a:defRPr/>
              </a:pPr>
              <a:t>1/20/2014</a:t>
            </a:fld>
            <a:endParaRPr/>
          </a:p>
        </p:txBody>
      </p:sp>
      <p:sp>
        <p:nvSpPr>
          <p:cNvPr id="12" name="Footer Placeholder 7"/>
          <p:cNvSpPr>
            <a:spLocks noGrp="1"/>
          </p:cNvSpPr>
          <p:nvPr>
            <p:ph type="ftr" sz="quarter" idx="16"/>
          </p:nvPr>
        </p:nvSpPr>
        <p:spPr/>
        <p:txBody>
          <a:bodyPr/>
          <a:lstStyle>
            <a:lvl1pPr>
              <a:defRPr/>
            </a:lvl1pPr>
          </a:lstStyle>
          <a:p>
            <a:pPr>
              <a:defRPr/>
            </a:pPr>
            <a:endParaRPr lang="en-US"/>
          </a:p>
        </p:txBody>
      </p:sp>
      <p:sp>
        <p:nvSpPr>
          <p:cNvPr id="13" name="Slide Number Placeholder 8"/>
          <p:cNvSpPr>
            <a:spLocks noGrp="1"/>
          </p:cNvSpPr>
          <p:nvPr>
            <p:ph type="sldNum" sz="quarter" idx="17"/>
          </p:nvPr>
        </p:nvSpPr>
        <p:spPr/>
        <p:txBody>
          <a:bodyPr/>
          <a:lstStyle>
            <a:lvl1pPr>
              <a:defRPr/>
            </a:lvl1pPr>
          </a:lstStyle>
          <a:p>
            <a:pPr>
              <a:defRPr/>
            </a:pPr>
            <a:fld id="{51368775-B252-4FCB-9400-60AE4152D5F9}" type="slidenum">
              <a:rPr lang="en-US"/>
              <a:pPr>
                <a:defRPr/>
              </a:pPr>
              <a:t>‹#›</a:t>
            </a:fld>
            <a:endParaRPr lang="en-US"/>
          </a:p>
        </p:txBody>
      </p:sp>
    </p:spTree>
    <p:extLst>
      <p:ext uri="{BB962C8B-B14F-4D97-AF65-F5344CB8AC3E}">
        <p14:creationId xmlns:p14="http://schemas.microsoft.com/office/powerpoint/2010/main" val="225083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68B1EBFB-686C-4B61-86D6-9D90D169F7C5}" type="datetimeFigureOut">
              <a:rPr lang="en-US"/>
              <a:pPr>
                <a:defRPr/>
              </a:pPr>
              <a:t>1/20/2014</a:t>
            </a:fld>
            <a:endParaRPr/>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337C09B7-6CB0-4EB8-B0F7-17043F396386}" type="slidenum">
              <a:rPr lang="en-US"/>
              <a:pPr>
                <a:defRPr/>
              </a:pPr>
              <a:t>‹#›</a:t>
            </a:fld>
            <a:endParaRPr lang="en-US"/>
          </a:p>
        </p:txBody>
      </p:sp>
    </p:spTree>
    <p:extLst>
      <p:ext uri="{BB962C8B-B14F-4D97-AF65-F5344CB8AC3E}">
        <p14:creationId xmlns:p14="http://schemas.microsoft.com/office/powerpoint/2010/main" val="422695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Freeform 2"/>
          <p:cNvSpPr/>
          <p:nvPr/>
        </p:nvSpPr>
        <p:spPr>
          <a:xfrm>
            <a:off x="0" y="5381625"/>
            <a:ext cx="3286125" cy="12080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5346700"/>
            <a:ext cx="3425825" cy="94456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ate Placeholder 1"/>
          <p:cNvSpPr>
            <a:spLocks noGrp="1"/>
          </p:cNvSpPr>
          <p:nvPr>
            <p:ph type="dt" sz="half" idx="10"/>
          </p:nvPr>
        </p:nvSpPr>
        <p:spPr/>
        <p:txBody>
          <a:bodyPr/>
          <a:lstStyle>
            <a:lvl1pPr>
              <a:defRPr/>
            </a:lvl1pPr>
          </a:lstStyle>
          <a:p>
            <a:pPr>
              <a:defRPr/>
            </a:pPr>
            <a:fld id="{EAA8C799-1444-46A7-BBD6-0BD08F9D872D}" type="datetimeFigureOut">
              <a:rPr lang="en-US"/>
              <a:pPr>
                <a:defRPr/>
              </a:pPr>
              <a:t>1/20/2014</a:t>
            </a:fld>
            <a:endParaRPr/>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8A838D96-51C4-46EF-928E-7B60117094F0}" type="slidenum">
              <a:rPr lang="en-US"/>
              <a:pPr>
                <a:defRPr/>
              </a:pPr>
              <a:t>‹#›</a:t>
            </a:fld>
            <a:endParaRPr lang="en-US"/>
          </a:p>
        </p:txBody>
      </p:sp>
    </p:spTree>
    <p:extLst>
      <p:ext uri="{BB962C8B-B14F-4D97-AF65-F5344CB8AC3E}">
        <p14:creationId xmlns:p14="http://schemas.microsoft.com/office/powerpoint/2010/main" val="158366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fld id="{C1B0ED9E-E1EF-4902-96B6-DC94A5862EE2}" type="datetimeFigureOut">
              <a:rPr lang="en-US"/>
              <a:pPr>
                <a:defRPr/>
              </a:pPr>
              <a:t>1/20/2014</a:t>
            </a:fld>
            <a:endParaRPr/>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B9480E1C-02AC-49BF-A33B-773696895DD7}" type="slidenum">
              <a:rPr lang="en-US"/>
              <a:pPr>
                <a:defRPr/>
              </a:pPr>
              <a:t>‹#›</a:t>
            </a:fld>
            <a:endParaRPr lang="en-US"/>
          </a:p>
        </p:txBody>
      </p:sp>
    </p:spTree>
    <p:extLst>
      <p:ext uri="{BB962C8B-B14F-4D97-AF65-F5344CB8AC3E}">
        <p14:creationId xmlns:p14="http://schemas.microsoft.com/office/powerpoint/2010/main" val="340447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rtlCol="0">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fld id="{9AE7E3AF-2EFE-4F3F-A90B-FA0819ABF54C}" type="datetimeFigureOut">
              <a:rPr lang="en-US"/>
              <a:pPr>
                <a:defRPr/>
              </a:pPr>
              <a:t>1/20/2014</a:t>
            </a:fld>
            <a:endParaRPr/>
          </a:p>
        </p:txBody>
      </p:sp>
      <p:sp>
        <p:nvSpPr>
          <p:cNvPr id="10"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43309C1A-7C17-4FE9-A550-BBA964A3F946}" type="slidenum">
              <a:rPr lang="en-US"/>
              <a:pPr>
                <a:defRPr/>
              </a:pPr>
              <a:t>‹#›</a:t>
            </a:fld>
            <a:endParaRPr lang="en-US"/>
          </a:p>
        </p:txBody>
      </p:sp>
    </p:spTree>
    <p:extLst>
      <p:ext uri="{BB962C8B-B14F-4D97-AF65-F5344CB8AC3E}">
        <p14:creationId xmlns:p14="http://schemas.microsoft.com/office/powerpoint/2010/main" val="365791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1030" name="Text Placeholder 2"/>
          <p:cNvSpPr>
            <a:spLocks noGrp="1"/>
          </p:cNvSpPr>
          <p:nvPr>
            <p:ph type="body" idx="1"/>
          </p:nvPr>
        </p:nvSpPr>
        <p:spPr bwMode="auto">
          <a:xfrm>
            <a:off x="6858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a:solidFill>
                  <a:srgbClr val="4D4D4D"/>
                </a:solidFill>
                <a:latin typeface="+mn-lt"/>
                <a:ea typeface="+mn-ea"/>
                <a:cs typeface="+mn-cs"/>
              </a:defRPr>
            </a:lvl1pPr>
          </a:lstStyle>
          <a:p>
            <a:pPr>
              <a:defRPr/>
            </a:pPr>
            <a:fld id="{FC1625E4-0CDA-46F3-A20F-5667A71B8542}" type="datetimeFigureOut">
              <a:rPr lang="en-US"/>
              <a:pPr>
                <a:defRPr/>
              </a:pPr>
              <a:t>1/20/2014</a:t>
            </a:fld>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cs typeface="Arial" charset="0"/>
              </a:defRPr>
            </a:lvl1pPr>
          </a:lstStyle>
          <a:p>
            <a:pPr>
              <a:defRPr/>
            </a:pPr>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cs typeface="Arial" charset="0"/>
              </a:defRPr>
            </a:lvl1pPr>
          </a:lstStyle>
          <a:p>
            <a:pPr>
              <a:defRPr/>
            </a:pPr>
            <a:fld id="{C6AA357B-D212-4A22-8A11-AE0CF814E1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ill Sans MT"/>
        </a:defRPr>
      </a:lvl2pPr>
      <a:lvl3pPr algn="l" rtl="0" eaLnBrk="0" fontAlgn="base" hangingPunct="0">
        <a:spcBef>
          <a:spcPct val="0"/>
        </a:spcBef>
        <a:spcAft>
          <a:spcPct val="0"/>
        </a:spcAft>
        <a:defRPr sz="3600">
          <a:solidFill>
            <a:schemeClr val="tx1"/>
          </a:solidFill>
          <a:latin typeface="Gill Sans MT"/>
        </a:defRPr>
      </a:lvl3pPr>
      <a:lvl4pPr algn="l" rtl="0" eaLnBrk="0" fontAlgn="base" hangingPunct="0">
        <a:spcBef>
          <a:spcPct val="0"/>
        </a:spcBef>
        <a:spcAft>
          <a:spcPct val="0"/>
        </a:spcAft>
        <a:defRPr sz="3600">
          <a:solidFill>
            <a:schemeClr val="tx1"/>
          </a:solidFill>
          <a:latin typeface="Gill Sans MT"/>
        </a:defRPr>
      </a:lvl4pPr>
      <a:lvl5pPr algn="l" rtl="0" eaLnBrk="0" fontAlgn="base" hangingPunct="0">
        <a:spcBef>
          <a:spcPct val="0"/>
        </a:spcBef>
        <a:spcAft>
          <a:spcPct val="0"/>
        </a:spcAft>
        <a:defRPr sz="3600">
          <a:solidFill>
            <a:schemeClr val="tx1"/>
          </a:solidFill>
          <a:latin typeface="Gill Sans MT"/>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ts val="700"/>
        </a:spcBef>
        <a:spcAft>
          <a:spcPct val="0"/>
        </a:spcAft>
        <a:buClr>
          <a:schemeClr val="accent1"/>
        </a:buClr>
        <a:buSzPct val="85000"/>
        <a:buFont typeface="Wingdings 3" pitchFamily="18" charset="2"/>
        <a:buChar char=""/>
        <a:defRPr sz="2000" kern="1200">
          <a:solidFill>
            <a:schemeClr val="tx1"/>
          </a:solidFill>
          <a:latin typeface="+mn-lt"/>
          <a:ea typeface="+mn-ea"/>
          <a:cs typeface="+mn-cs"/>
        </a:defRPr>
      </a:lvl1pPr>
      <a:lvl2pPr marL="742950" indent="-273050" algn="l" rtl="0" eaLnBrk="0" fontAlgn="base" hangingPunct="0">
        <a:spcBef>
          <a:spcPts val="700"/>
        </a:spcBef>
        <a:spcAft>
          <a:spcPct val="0"/>
        </a:spcAft>
        <a:buClr>
          <a:schemeClr val="accent1"/>
        </a:buClr>
        <a:buSzPct val="85000"/>
        <a:buFont typeface="Wingdings 3" pitchFamily="18" charset="2"/>
        <a:buChar char=""/>
        <a:defRPr sz="1600" kern="1200">
          <a:solidFill>
            <a:schemeClr val="tx1"/>
          </a:solidFill>
          <a:latin typeface="+mn-lt"/>
          <a:ea typeface="+mn-ea"/>
          <a:cs typeface="+mn-cs"/>
        </a:defRPr>
      </a:lvl2pPr>
      <a:lvl3pPr marL="11430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3pPr>
      <a:lvl4pPr marL="16002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4pPr>
      <a:lvl5pPr marL="20574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eooug.org/" TargetMode="External"/><Relationship Id="rId2" Type="http://schemas.openxmlformats.org/officeDocument/2006/relationships/hyperlink" Target="mailto:hurleyjohnb@yahoo.com"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pythian.com/blog/my-first-five-minutes-with-oracle-database-12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juliandyke.com/Diagnostics/Dumps/Dump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blog.tanelpoder.com/2009/01/02/oracle-memory-troubleshooting-part-1-heapdump-analyzer/" TargetMode="External"/><Relationship Id="rId2" Type="http://schemas.openxmlformats.org/officeDocument/2006/relationships/hyperlink" Target="http://blog.tanelpoder.com/2009/06/04/ora-04031-errors-and-monitoring-shared-pool-subpool-memory-utilization-with-sgastatxsql/" TargetMode="External"/><Relationship Id="rId1" Type="http://schemas.openxmlformats.org/officeDocument/2006/relationships/slideLayout" Target="../slideLayouts/slideLayout2.xml"/><Relationship Id="rId6" Type="http://schemas.openxmlformats.org/officeDocument/2006/relationships/hyperlink" Target="http://asktom.oracle.com/pls/asktom/f?p=100:11:0::::P11_QUESTION_ID:1817300100346392420" TargetMode="External"/><Relationship Id="rId5" Type="http://schemas.openxmlformats.org/officeDocument/2006/relationships/hyperlink" Target="http://coskan.wordpress.com/2007/09/14/what-i-learned-about-shared-pool-management/" TargetMode="External"/><Relationship Id="rId4" Type="http://schemas.openxmlformats.org/officeDocument/2006/relationships/hyperlink" Target="http://www.juliandyke.com/Diagnostics/Dumps/Dump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43200" y="1584382"/>
            <a:ext cx="6019800" cy="4664017"/>
          </a:xfrm>
        </p:spPr>
        <p:txBody>
          <a:bodyPr rtlCol="0">
            <a:normAutofit fontScale="77500" lnSpcReduction="20000"/>
          </a:bodyPr>
          <a:lstStyle/>
          <a:p>
            <a:pPr eaLnBrk="1" fontAlgn="auto" hangingPunct="1">
              <a:spcAft>
                <a:spcPts val="0"/>
              </a:spcAft>
              <a:buFont typeface="Arial" pitchFamily="34" charset="0"/>
              <a:buNone/>
              <a:defRPr/>
            </a:pPr>
            <a:r>
              <a:rPr lang="en-US" sz="2600" b="1" dirty="0" smtClean="0"/>
              <a:t>John Hurley </a:t>
            </a:r>
            <a:r>
              <a:rPr lang="en-US" sz="2600" dirty="0" smtClean="0"/>
              <a:t>( </a:t>
            </a:r>
            <a:r>
              <a:rPr lang="en-US" sz="2600" dirty="0" smtClean="0">
                <a:hlinkClick r:id="rId2"/>
              </a:rPr>
              <a:t>hurleyjohnb@yahoo.com</a:t>
            </a:r>
            <a:r>
              <a:rPr lang="en-US" sz="2600" dirty="0" smtClean="0"/>
              <a:t> )</a:t>
            </a:r>
          </a:p>
          <a:p>
            <a:pPr marL="69850" indent="0" eaLnBrk="1" fontAlgn="auto" hangingPunct="1">
              <a:spcAft>
                <a:spcPts val="0"/>
              </a:spcAft>
              <a:buNone/>
              <a:defRPr/>
            </a:pPr>
            <a:endParaRPr lang="en-US" sz="2600" dirty="0" smtClean="0"/>
          </a:p>
          <a:p>
            <a:pPr marL="69850" indent="0" eaLnBrk="1" fontAlgn="auto" hangingPunct="1">
              <a:spcAft>
                <a:spcPts val="0"/>
              </a:spcAft>
              <a:buNone/>
              <a:defRPr/>
            </a:pPr>
            <a:r>
              <a:rPr lang="en-US" sz="2600" dirty="0" smtClean="0"/>
              <a:t>@</a:t>
            </a:r>
            <a:r>
              <a:rPr lang="en-US" sz="2600" dirty="0" err="1" smtClean="0"/>
              <a:t>GrumpyOldDBA</a:t>
            </a:r>
            <a:r>
              <a:rPr lang="en-US" sz="2600" dirty="0" smtClean="0"/>
              <a:t> on twitter</a:t>
            </a:r>
          </a:p>
          <a:p>
            <a:pPr marL="69850" indent="0" eaLnBrk="1" fontAlgn="auto" hangingPunct="1">
              <a:spcAft>
                <a:spcPts val="0"/>
              </a:spcAft>
              <a:buNone/>
              <a:defRPr/>
            </a:pPr>
            <a:r>
              <a:rPr lang="en-US" sz="2600" dirty="0" smtClean="0"/>
              <a:t>Blogging at grumpyolddba.blogspot.com </a:t>
            </a:r>
          </a:p>
          <a:p>
            <a:pPr marL="69850" indent="0" eaLnBrk="1" fontAlgn="auto" hangingPunct="1">
              <a:spcAft>
                <a:spcPts val="0"/>
              </a:spcAft>
              <a:buNone/>
              <a:defRPr/>
            </a:pPr>
            <a:r>
              <a:rPr lang="en-US" sz="2600" dirty="0" smtClean="0"/>
              <a:t>NEOOUG President ( </a:t>
            </a:r>
            <a:r>
              <a:rPr lang="en-US" sz="2600" dirty="0" smtClean="0">
                <a:hlinkClick r:id="rId3"/>
              </a:rPr>
              <a:t>https://www.neooug.org</a:t>
            </a:r>
            <a:r>
              <a:rPr lang="en-US" sz="2600" dirty="0" smtClean="0"/>
              <a:t> )</a:t>
            </a:r>
          </a:p>
          <a:p>
            <a:pPr marL="69850" indent="0" eaLnBrk="1" fontAlgn="auto" hangingPunct="1">
              <a:spcAft>
                <a:spcPts val="0"/>
              </a:spcAft>
              <a:buNone/>
              <a:defRPr/>
            </a:pPr>
            <a:r>
              <a:rPr lang="en-US" sz="2600" dirty="0" smtClean="0"/>
              <a:t>Senior Database Administrator for the Federal Reserve Bank of Cleveland</a:t>
            </a:r>
          </a:p>
          <a:p>
            <a:pPr marL="69850" indent="0" eaLnBrk="1" fontAlgn="auto" hangingPunct="1">
              <a:spcAft>
                <a:spcPts val="0"/>
              </a:spcAft>
              <a:buNone/>
              <a:defRPr/>
            </a:pPr>
            <a:endParaRPr lang="en-US" sz="2600" dirty="0" smtClean="0"/>
          </a:p>
          <a:p>
            <a:pPr marL="69850" indent="0" eaLnBrk="1" fontAlgn="auto" hangingPunct="1">
              <a:spcAft>
                <a:spcPts val="0"/>
              </a:spcAft>
              <a:buNone/>
              <a:defRPr/>
            </a:pPr>
            <a:r>
              <a:rPr lang="en-US" sz="2600" b="1" dirty="0" smtClean="0"/>
              <a:t>Life outside database field:</a:t>
            </a:r>
          </a:p>
          <a:p>
            <a:pPr marL="69850" indent="0" eaLnBrk="1" fontAlgn="auto" hangingPunct="1">
              <a:spcAft>
                <a:spcPts val="0"/>
              </a:spcAft>
              <a:buNone/>
              <a:defRPr/>
            </a:pPr>
            <a:r>
              <a:rPr lang="en-US" sz="2600" dirty="0" smtClean="0"/>
              <a:t>Long </a:t>
            </a:r>
            <a:r>
              <a:rPr lang="en-US" sz="2600" dirty="0"/>
              <a:t>distance </a:t>
            </a:r>
            <a:r>
              <a:rPr lang="en-US" sz="2600" dirty="0" smtClean="0"/>
              <a:t>runner </a:t>
            </a:r>
            <a:r>
              <a:rPr lang="en-US" sz="2600" dirty="0" smtClean="0"/>
              <a:t>(used </a:t>
            </a:r>
            <a:r>
              <a:rPr lang="en-US" sz="2600" dirty="0" smtClean="0"/>
              <a:t>to be reasonably </a:t>
            </a:r>
            <a:r>
              <a:rPr lang="en-US" sz="2600" dirty="0" smtClean="0"/>
              <a:t>fast).</a:t>
            </a:r>
            <a:endParaRPr lang="en-US" sz="2600" dirty="0" smtClean="0"/>
          </a:p>
          <a:p>
            <a:pPr marL="69850" indent="0" eaLnBrk="1" fontAlgn="auto" hangingPunct="1">
              <a:spcAft>
                <a:spcPts val="0"/>
              </a:spcAft>
              <a:buNone/>
              <a:defRPr/>
            </a:pPr>
            <a:r>
              <a:rPr lang="en-US" sz="2600" dirty="0" smtClean="0"/>
              <a:t>Loud </a:t>
            </a:r>
            <a:r>
              <a:rPr lang="en-US" sz="2600" dirty="0"/>
              <a:t>music listener</a:t>
            </a:r>
            <a:r>
              <a:rPr lang="en-US" sz="2600" dirty="0" smtClean="0"/>
              <a:t>.</a:t>
            </a:r>
          </a:p>
          <a:p>
            <a:pPr marL="69850" indent="0" eaLnBrk="1" fontAlgn="auto" hangingPunct="1">
              <a:spcAft>
                <a:spcPts val="0"/>
              </a:spcAft>
              <a:buNone/>
              <a:defRPr/>
            </a:pPr>
            <a:r>
              <a:rPr lang="en-US" sz="2600" dirty="0" smtClean="0"/>
              <a:t>Irish and proud of </a:t>
            </a:r>
            <a:r>
              <a:rPr lang="en-US" sz="2600" dirty="0" smtClean="0"/>
              <a:t>it.</a:t>
            </a:r>
          </a:p>
          <a:p>
            <a:pPr marL="69850" indent="0" eaLnBrk="1" fontAlgn="auto" hangingPunct="1">
              <a:spcAft>
                <a:spcPts val="0"/>
              </a:spcAft>
              <a:buNone/>
              <a:defRPr/>
            </a:pPr>
            <a:r>
              <a:rPr lang="en-US" sz="2600" dirty="0" smtClean="0"/>
              <a:t>Husband / dad / Spartan fan.</a:t>
            </a:r>
            <a:endParaRPr lang="en-US" sz="2600" dirty="0" smtClean="0"/>
          </a:p>
          <a:p>
            <a:pPr marL="69850" indent="0" eaLnBrk="1" fontAlgn="auto" hangingPunct="1">
              <a:spcAft>
                <a:spcPts val="0"/>
              </a:spcAft>
              <a:buNone/>
              <a:defRPr/>
            </a:pPr>
            <a:endParaRPr lang="en-US" sz="2600" dirty="0" smtClean="0"/>
          </a:p>
          <a:p>
            <a:pPr eaLnBrk="1" fontAlgn="auto" hangingPunct="1">
              <a:spcAft>
                <a:spcPts val="0"/>
              </a:spcAft>
              <a:defRPr/>
            </a:pPr>
            <a:endParaRPr lang="en-US" sz="2600" dirty="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p:txBody>
      </p:sp>
      <p:sp>
        <p:nvSpPr>
          <p:cNvPr id="2050" name="Title 1"/>
          <p:cNvSpPr>
            <a:spLocks noGrp="1"/>
          </p:cNvSpPr>
          <p:nvPr>
            <p:ph type="ctrTitle" idx="4294967295"/>
          </p:nvPr>
        </p:nvSpPr>
        <p:spPr>
          <a:xfrm>
            <a:off x="685800" y="228600"/>
            <a:ext cx="6553200" cy="1219200"/>
          </a:xfrm>
        </p:spPr>
        <p:txBody>
          <a:bodyPr>
            <a:normAutofit/>
          </a:bodyPr>
          <a:lstStyle/>
          <a:p>
            <a:pPr eaLnBrk="1" fontAlgn="auto" hangingPunct="1">
              <a:spcAft>
                <a:spcPts val="0"/>
              </a:spcAft>
              <a:defRPr/>
            </a:pPr>
            <a:r>
              <a:rPr lang="en-US" sz="3200" b="1" dirty="0" smtClean="0">
                <a:solidFill>
                  <a:srgbClr val="0000FF"/>
                </a:solidFill>
              </a:rPr>
              <a:t>THREE APPROACHES TO </a:t>
            </a:r>
            <a:br>
              <a:rPr lang="en-US" sz="3200" b="1" dirty="0" smtClean="0">
                <a:solidFill>
                  <a:srgbClr val="0000FF"/>
                </a:solidFill>
              </a:rPr>
            </a:br>
            <a:r>
              <a:rPr lang="en-US" sz="3200" b="1" dirty="0" smtClean="0">
                <a:solidFill>
                  <a:srgbClr val="0000FF"/>
                </a:solidFill>
              </a:rPr>
              <a:t>Shared Pool Monitoring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23" y="1603075"/>
            <a:ext cx="1752600" cy="17526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002" y="4114800"/>
            <a:ext cx="2514601" cy="16764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7341">
            <a:off x="4191000" y="419100"/>
            <a:ext cx="406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2444">
            <a:off x="1252081" y="2403869"/>
            <a:ext cx="1417608" cy="151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loud Callout 3"/>
          <p:cNvSpPr>
            <a:spLocks noChangeArrowheads="1"/>
          </p:cNvSpPr>
          <p:nvPr/>
        </p:nvSpPr>
        <p:spPr bwMode="auto">
          <a:xfrm>
            <a:off x="76200" y="511115"/>
            <a:ext cx="4469921" cy="1516093"/>
          </a:xfrm>
          <a:prstGeom prst="cloudCallout">
            <a:avLst>
              <a:gd name="adj1" fmla="val -4199"/>
              <a:gd name="adj2" fmla="val 66667"/>
            </a:avLst>
          </a:prstGeom>
          <a:solidFill>
            <a:srgbClr val="00FFFF"/>
          </a:solidFill>
          <a:ln w="12700" algn="ctr">
            <a:solidFill>
              <a:srgbClr val="619717"/>
            </a:solidFill>
            <a:round/>
            <a:headEnd/>
            <a:tailEnd/>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400" b="1" dirty="0">
                <a:latin typeface="Gill Sans MT"/>
              </a:rPr>
              <a:t>Does your shared pool look like this???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61844"/>
            <a:ext cx="6724432" cy="231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457200" y="166777"/>
            <a:ext cx="5230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4000" b="1" dirty="0">
                <a:solidFill>
                  <a:srgbClr val="0000FF"/>
                </a:solidFill>
              </a:rPr>
              <a:t>SGA overview diagram</a:t>
            </a:r>
          </a:p>
        </p:txBody>
      </p:sp>
      <p:sp>
        <p:nvSpPr>
          <p:cNvPr id="7" name="Rectangle 6"/>
          <p:cNvSpPr>
            <a:spLocks noChangeArrowheads="1"/>
          </p:cNvSpPr>
          <p:nvPr/>
        </p:nvSpPr>
        <p:spPr bwMode="auto">
          <a:xfrm>
            <a:off x="457200" y="3429000"/>
            <a:ext cx="8534400" cy="2463509"/>
          </a:xfrm>
          <a:prstGeom prst="rect">
            <a:avLst/>
          </a:prstGeom>
          <a:solidFill>
            <a:schemeClr val="tx2">
              <a:lumMod val="10000"/>
              <a:lumOff val="90000"/>
            </a:schemeClr>
          </a:solidFill>
          <a:ln>
            <a:noFill/>
          </a:ln>
          <a:effectLst/>
        </p:spPr>
        <p:txBody>
          <a:bodyPr vert="horz" wrap="square" lIns="91440" tIns="-44436"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Lucida Console" panose="020B0609040504020204" pitchFamily="49" charset="0"/>
                <a:cs typeface="Arial" charset="0"/>
              </a:rPr>
              <a:t>An ORA-4031 error is raised when memory is unavailable for use or reuse in the System Global Area (SGA). The error message will indicate the memory pool getting errors and high level information about what kind of allocation failed and how much memory was unavailable.</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00"/>
              </a:solidFill>
              <a:effectLst/>
              <a:latin typeface="Lucida Console" panose="020B0609040504020204" pitchFamily="49" charset="0"/>
              <a:cs typeface="Arial"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Lucida Console" panose="020B0609040504020204" pitchFamily="49" charset="0"/>
                <a:cs typeface="Arial" charset="0"/>
              </a:rPr>
              <a:t>When an ORA-4031 error occurs, a trace file is created and noted in the alert log if the process experiencing the error is a background process. User processes may experience errors without reports in the alert log or traces generated. </a:t>
            </a:r>
            <a:endParaRPr kumimoji="0" lang="en-US" altLang="en-US" sz="1600" b="0" i="0" u="none" strike="noStrike" cap="none" normalizeH="0" baseline="0" dirty="0" smtClean="0">
              <a:ln>
                <a:noFill/>
              </a:ln>
              <a:solidFill>
                <a:schemeClr val="tx1"/>
              </a:solidFill>
              <a:effectLst/>
              <a:latin typeface="Lucida Console" panose="020B0609040504020204" pitchFamily="49"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33400" y="457200"/>
            <a:ext cx="8001000" cy="3415241"/>
          </a:xfrm>
          <a:prstGeom prst="rect">
            <a:avLst/>
          </a:prstGeom>
          <a:solidFill>
            <a:schemeClr val="tx2">
              <a:lumMod val="10000"/>
              <a:lumOff val="90000"/>
            </a:schemeClr>
          </a:solidFill>
          <a:ln>
            <a:noFill/>
          </a:ln>
          <a:effectLst/>
        </p:spPr>
        <p:txBody>
          <a:bodyPr vert="horz" wrap="square" lIns="91440" tIns="-44436" rIns="91440" bIns="45720" numCol="1" anchor="ctr" anchorCtr="0" compatLnSpc="1">
            <a:prstTxWarp prst="textNoShape">
              <a:avLst/>
            </a:prstTxWarp>
            <a:spAutoFit/>
          </a:bodyPr>
          <a:lstStyle/>
          <a:p>
            <a:pPr lvl="0"/>
            <a:r>
              <a:rPr lang="en-US" dirty="0"/>
              <a:t>04031, 00000, "unable to allocate %s bytes of shared memory (\"%s\",\"%s\",\"%s\,\"%s\")" </a:t>
            </a:r>
            <a:endParaRPr lang="en-US" dirty="0" smtClean="0"/>
          </a:p>
          <a:p>
            <a:pPr lvl="0"/>
            <a:endParaRPr lang="en-US" dirty="0" smtClean="0"/>
          </a:p>
          <a:p>
            <a:pPr lvl="0"/>
            <a:r>
              <a:rPr lang="en-US" dirty="0" smtClean="0"/>
              <a:t>// </a:t>
            </a:r>
            <a:r>
              <a:rPr lang="en-US" dirty="0"/>
              <a:t>*Cause: More shared memory is needed than was allocated in the shared pool. </a:t>
            </a:r>
            <a:endParaRPr lang="en-US" dirty="0" smtClean="0"/>
          </a:p>
          <a:p>
            <a:pPr lvl="0"/>
            <a:r>
              <a:rPr lang="en-US" dirty="0" smtClean="0"/>
              <a:t>// </a:t>
            </a:r>
            <a:r>
              <a:rPr lang="en-US" dirty="0"/>
              <a:t>*Action: If the shared pool is out of memory, either use the </a:t>
            </a:r>
            <a:endParaRPr lang="en-US" dirty="0" smtClean="0"/>
          </a:p>
          <a:p>
            <a:pPr lvl="0"/>
            <a:r>
              <a:rPr lang="en-US" dirty="0" smtClean="0"/>
              <a:t>// </a:t>
            </a:r>
            <a:r>
              <a:rPr lang="en-US" dirty="0" err="1"/>
              <a:t>dbms_shared_pool</a:t>
            </a:r>
            <a:r>
              <a:rPr lang="en-US" dirty="0"/>
              <a:t> package to pin large packages, </a:t>
            </a:r>
            <a:endParaRPr lang="en-US" dirty="0" smtClean="0"/>
          </a:p>
          <a:p>
            <a:pPr lvl="0"/>
            <a:r>
              <a:rPr lang="en-US" dirty="0" smtClean="0"/>
              <a:t>// </a:t>
            </a:r>
            <a:r>
              <a:rPr lang="en-US" b="1" dirty="0">
                <a:solidFill>
                  <a:srgbClr val="FF0000"/>
                </a:solidFill>
              </a:rPr>
              <a:t>reduce your use of shared memory</a:t>
            </a:r>
            <a:r>
              <a:rPr lang="en-US" dirty="0"/>
              <a:t>, or increase the amount of </a:t>
            </a:r>
            <a:endParaRPr lang="en-US" dirty="0" smtClean="0"/>
          </a:p>
          <a:p>
            <a:pPr lvl="0"/>
            <a:r>
              <a:rPr lang="en-US" dirty="0" smtClean="0"/>
              <a:t>// </a:t>
            </a:r>
            <a:r>
              <a:rPr lang="en-US" dirty="0"/>
              <a:t>available shared memory by increasing the value of the </a:t>
            </a:r>
            <a:endParaRPr lang="en-US" dirty="0" smtClean="0"/>
          </a:p>
          <a:p>
            <a:pPr lvl="0"/>
            <a:r>
              <a:rPr lang="en-US" dirty="0" smtClean="0"/>
              <a:t>// </a:t>
            </a:r>
            <a:r>
              <a:rPr lang="en-US" dirty="0"/>
              <a:t>INIT.ORA parameters "</a:t>
            </a:r>
            <a:r>
              <a:rPr lang="en-US" dirty="0" err="1"/>
              <a:t>shared_pool_reserved_size</a:t>
            </a:r>
            <a:r>
              <a:rPr lang="en-US" dirty="0"/>
              <a:t>" and </a:t>
            </a:r>
            <a:endParaRPr lang="en-US" dirty="0" smtClean="0"/>
          </a:p>
          <a:p>
            <a:pPr lvl="0"/>
            <a:r>
              <a:rPr lang="en-US" dirty="0" smtClean="0"/>
              <a:t>// </a:t>
            </a:r>
            <a:r>
              <a:rPr lang="en-US" dirty="0"/>
              <a:t>"</a:t>
            </a:r>
            <a:r>
              <a:rPr lang="en-US" dirty="0" err="1"/>
              <a:t>shared_pool_size</a:t>
            </a:r>
            <a:r>
              <a:rPr lang="en-US" dirty="0"/>
              <a:t>". </a:t>
            </a:r>
            <a:endParaRPr lang="en-US" dirty="0" smtClean="0"/>
          </a:p>
          <a:p>
            <a:pPr lvl="0"/>
            <a:r>
              <a:rPr lang="en-US" dirty="0" smtClean="0"/>
              <a:t>// </a:t>
            </a:r>
            <a:r>
              <a:rPr lang="en-US" dirty="0"/>
              <a:t>If the large pool is out of memory, increase the INIT.ORA </a:t>
            </a:r>
            <a:endParaRPr lang="en-US" dirty="0" smtClean="0"/>
          </a:p>
          <a:p>
            <a:pPr lvl="0"/>
            <a:r>
              <a:rPr lang="en-US" dirty="0" smtClean="0"/>
              <a:t>// </a:t>
            </a:r>
            <a:r>
              <a:rPr lang="en-US" dirty="0"/>
              <a:t>parameter "</a:t>
            </a:r>
            <a:r>
              <a:rPr lang="en-US" dirty="0" err="1"/>
              <a:t>large_pool_size</a:t>
            </a:r>
            <a:r>
              <a:rPr lang="en-US" dirty="0"/>
              <a:t>".</a:t>
            </a:r>
            <a:endParaRPr kumimoji="0" lang="en-US" altLang="en-US" b="0" i="0" u="none" strike="noStrike" cap="none" normalizeH="0" baseline="0" dirty="0" smtClean="0">
              <a:ln>
                <a:noFill/>
              </a:ln>
              <a:solidFill>
                <a:schemeClr val="tx1"/>
              </a:solidFill>
              <a:effectLst/>
              <a:latin typeface="Lucida Console" panose="020B0609040504020204" pitchFamily="49" charset="0"/>
              <a:cs typeface="Arial" charset="0"/>
            </a:endParaRPr>
          </a:p>
        </p:txBody>
      </p:sp>
      <p:sp>
        <p:nvSpPr>
          <p:cNvPr id="2" name="Rectangle 1"/>
          <p:cNvSpPr/>
          <p:nvPr/>
        </p:nvSpPr>
        <p:spPr>
          <a:xfrm>
            <a:off x="762000" y="4343400"/>
            <a:ext cx="7239000" cy="923330"/>
          </a:xfrm>
          <a:prstGeom prst="rect">
            <a:avLst/>
          </a:prstGeom>
        </p:spPr>
        <p:txBody>
          <a:bodyPr wrap="square">
            <a:spAutoFit/>
          </a:bodyPr>
          <a:lstStyle/>
          <a:p>
            <a:pPr marL="0" indent="0" eaLnBrk="1" hangingPunct="1">
              <a:buFont typeface="Arial" pitchFamily="34" charset="0"/>
              <a:buNone/>
            </a:pPr>
            <a:r>
              <a:rPr lang="en-US" altLang="en-US" b="1" dirty="0">
                <a:solidFill>
                  <a:srgbClr val="0000FF"/>
                </a:solidFill>
                <a:latin typeface="r_ansi" pitchFamily="49" charset="0"/>
              </a:rPr>
              <a:t>ORA-04031: unable to allocate 4120 bytes of shared memory ("shared </a:t>
            </a:r>
            <a:r>
              <a:rPr lang="en-US" altLang="en-US" b="1" dirty="0" err="1">
                <a:solidFill>
                  <a:srgbClr val="0000FF"/>
                </a:solidFill>
                <a:latin typeface="r_ansi" pitchFamily="49" charset="0"/>
              </a:rPr>
              <a:t>pool","unknown</a:t>
            </a:r>
            <a:r>
              <a:rPr lang="en-US" altLang="en-US" b="1" dirty="0">
                <a:solidFill>
                  <a:srgbClr val="0000FF"/>
                </a:solidFill>
                <a:latin typeface="r_ansi" pitchFamily="49" charset="0"/>
              </a:rPr>
              <a:t> object",</a:t>
            </a:r>
          </a:p>
          <a:p>
            <a:pPr marL="0" indent="0" eaLnBrk="1" hangingPunct="1">
              <a:buFont typeface="Arial" pitchFamily="34" charset="0"/>
              <a:buNone/>
            </a:pPr>
            <a:r>
              <a:rPr lang="en-US" altLang="en-US" b="1" dirty="0">
                <a:solidFill>
                  <a:srgbClr val="0000FF"/>
                </a:solidFill>
                <a:latin typeface="r_ansi" pitchFamily="49" charset="0"/>
              </a:rPr>
              <a:t>"</a:t>
            </a:r>
            <a:r>
              <a:rPr lang="en-US" altLang="en-US" b="1" dirty="0" err="1">
                <a:solidFill>
                  <a:srgbClr val="0000FF"/>
                </a:solidFill>
                <a:latin typeface="r_ansi" pitchFamily="49" charset="0"/>
              </a:rPr>
              <a:t>sga</a:t>
            </a:r>
            <a:r>
              <a:rPr lang="en-US" altLang="en-US" b="1" dirty="0">
                <a:solidFill>
                  <a:srgbClr val="0000FF"/>
                </a:solidFill>
                <a:latin typeface="r_ansi" pitchFamily="49" charset="0"/>
              </a:rPr>
              <a:t> heap(1,0)","ASM extent pointer array")</a:t>
            </a:r>
          </a:p>
        </p:txBody>
      </p:sp>
    </p:spTree>
    <p:extLst>
      <p:ext uri="{BB962C8B-B14F-4D97-AF65-F5344CB8AC3E}">
        <p14:creationId xmlns:p14="http://schemas.microsoft.com/office/powerpoint/2010/main" val="777904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661819" y="152400"/>
            <a:ext cx="76047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4000" b="1" dirty="0" smtClean="0"/>
              <a:t>SGA parameters and settings:</a:t>
            </a:r>
            <a:endParaRPr lang="en-US" altLang="en-US" sz="4000" b="1" dirty="0"/>
          </a:p>
        </p:txBody>
      </p:sp>
      <p:sp>
        <p:nvSpPr>
          <p:cNvPr id="14339" name="TextBox 3"/>
          <p:cNvSpPr txBox="1">
            <a:spLocks noChangeArrowheads="1"/>
          </p:cNvSpPr>
          <p:nvPr/>
        </p:nvSpPr>
        <p:spPr bwMode="auto">
          <a:xfrm>
            <a:off x="762000" y="860286"/>
            <a:ext cx="7924800" cy="5355312"/>
          </a:xfrm>
          <a:prstGeom prst="rect">
            <a:avLst/>
          </a:prstGeom>
          <a:solidFill>
            <a:schemeClr val="bg2">
              <a:lumMod val="90000"/>
            </a:schemeClr>
          </a:solidFill>
          <a:ln>
            <a:noFill/>
          </a:ln>
          <a:extLst/>
        </p:spPr>
        <p:txBody>
          <a:bodyPr wrap="square">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solidFill>
                  <a:srgbClr val="0000FF"/>
                </a:solidFill>
              </a:rPr>
              <a:t>Automatic memory management features ( love them or leave them ? )</a:t>
            </a:r>
          </a:p>
          <a:p>
            <a:pPr eaLnBrk="1" hangingPunct="1"/>
            <a:r>
              <a:rPr lang="en-US" altLang="en-US" b="1" dirty="0" smtClean="0"/>
              <a:t>10g SGA_TARGET = 0 ( SGA </a:t>
            </a:r>
            <a:r>
              <a:rPr lang="en-US" altLang="en-US" b="1" dirty="0" err="1" smtClean="0"/>
              <a:t>autotuning</a:t>
            </a:r>
            <a:r>
              <a:rPr lang="en-US" altLang="en-US" b="1" dirty="0" smtClean="0"/>
              <a:t> is disabled )</a:t>
            </a:r>
          </a:p>
          <a:p>
            <a:pPr eaLnBrk="1" hangingPunct="1"/>
            <a:r>
              <a:rPr lang="en-US" altLang="en-US" b="1" dirty="0" smtClean="0"/>
              <a:t>SGA_MAX_SIZE</a:t>
            </a:r>
          </a:p>
          <a:p>
            <a:pPr eaLnBrk="1" hangingPunct="1"/>
            <a:endParaRPr lang="en-US" altLang="en-US" b="1" dirty="0"/>
          </a:p>
          <a:p>
            <a:pPr eaLnBrk="1" hangingPunct="1"/>
            <a:r>
              <a:rPr lang="en-US" altLang="en-US" b="1" dirty="0" smtClean="0">
                <a:solidFill>
                  <a:srgbClr val="0000FF"/>
                </a:solidFill>
              </a:rPr>
              <a:t>Even if you set SGA_TARGET you can set “reserve” minimum sizes for: </a:t>
            </a:r>
            <a:r>
              <a:rPr lang="en-US" altLang="en-US" b="1" dirty="0" smtClean="0"/>
              <a:t>SHARED_POOL_SIZE, DB_CACHE_SIZE, LARGE_POOL_SIZE, JAVA_POOL_SIZE, STREAMS_POOL_SIZE</a:t>
            </a:r>
          </a:p>
          <a:p>
            <a:pPr eaLnBrk="1" hangingPunct="1"/>
            <a:r>
              <a:rPr lang="en-US" altLang="en-US" b="1" dirty="0" smtClean="0">
                <a:solidFill>
                  <a:srgbClr val="0000FF"/>
                </a:solidFill>
              </a:rPr>
              <a:t>You can also “manually resize” items if free space available up to SGA MAX.</a:t>
            </a:r>
            <a:endParaRPr lang="en-US" altLang="en-US" b="1" dirty="0">
              <a:solidFill>
                <a:srgbClr val="0000FF"/>
              </a:solidFill>
            </a:endParaRPr>
          </a:p>
          <a:p>
            <a:pPr eaLnBrk="1" hangingPunct="1"/>
            <a:endParaRPr lang="en-US" altLang="en-US" b="1" dirty="0" smtClean="0"/>
          </a:p>
          <a:p>
            <a:pPr eaLnBrk="1" hangingPunct="1"/>
            <a:r>
              <a:rPr lang="en-US" altLang="en-US" b="1" dirty="0" smtClean="0">
                <a:solidFill>
                  <a:srgbClr val="0000FF"/>
                </a:solidFill>
              </a:rPr>
              <a:t>11g MEMORY_TARGET / MEMORY_MAX_SIZE </a:t>
            </a:r>
          </a:p>
          <a:p>
            <a:pPr eaLnBrk="1" hangingPunct="1"/>
            <a:endParaRPr lang="en-US" altLang="en-US" b="1" dirty="0"/>
          </a:p>
          <a:p>
            <a:pPr eaLnBrk="1" hangingPunct="1"/>
            <a:r>
              <a:rPr lang="en-US" altLang="en-US" b="1" dirty="0" smtClean="0"/>
              <a:t>SHARED_POOL_SIZE</a:t>
            </a:r>
          </a:p>
          <a:p>
            <a:pPr eaLnBrk="1" hangingPunct="1"/>
            <a:r>
              <a:rPr lang="en-US" altLang="en-US" b="1" dirty="0" smtClean="0"/>
              <a:t>SHARED_POOL_RESERVED_SIZE </a:t>
            </a:r>
          </a:p>
          <a:p>
            <a:pPr eaLnBrk="1" hangingPunct="1"/>
            <a:r>
              <a:rPr lang="en-US" altLang="en-US" b="1" dirty="0" smtClean="0"/>
              <a:t>SHARED_POOL_MIN_ALLOC</a:t>
            </a:r>
            <a:endParaRPr lang="en-US" altLang="en-US" b="1" dirty="0"/>
          </a:p>
          <a:p>
            <a:pPr eaLnBrk="1" hangingPunct="1"/>
            <a:endParaRPr lang="en-US" altLang="en-US" b="1" dirty="0" smtClean="0"/>
          </a:p>
          <a:p>
            <a:pPr eaLnBrk="1" hangingPunct="1"/>
            <a:r>
              <a:rPr lang="en-US" altLang="en-US" b="1" dirty="0" smtClean="0"/>
              <a:t>DBMS_SHARED_POOL.KEEP ( can PIN </a:t>
            </a:r>
            <a:r>
              <a:rPr lang="en-US" altLang="en-US" b="1" dirty="0" err="1" smtClean="0"/>
              <a:t>plsql</a:t>
            </a:r>
            <a:r>
              <a:rPr lang="en-US" altLang="en-US" b="1" dirty="0" smtClean="0"/>
              <a:t> code )</a:t>
            </a:r>
          </a:p>
          <a:p>
            <a:pPr eaLnBrk="1" hangingPunct="1"/>
            <a:r>
              <a:rPr lang="en-US" altLang="en-US" b="1" dirty="0" smtClean="0"/>
              <a:t>CURSOR_SHARING … ( if changing default consider trigger on AFTER LOGON ) </a:t>
            </a:r>
          </a:p>
          <a:p>
            <a:pPr eaLnBrk="1" hangingPunct="1"/>
            <a:r>
              <a:rPr lang="en-US" altLang="en-US" b="1" dirty="0" smtClean="0"/>
              <a:t>SESSIONS/PROCESSES/TRANSACTIONS</a:t>
            </a:r>
          </a:p>
          <a:p>
            <a:pPr eaLnBrk="1" hangingPunct="1"/>
            <a:endParaRPr lang="en-US" altLang="en-US" b="1" dirty="0"/>
          </a:p>
        </p:txBody>
      </p:sp>
    </p:spTree>
    <p:extLst>
      <p:ext uri="{BB962C8B-B14F-4D97-AF65-F5344CB8AC3E}">
        <p14:creationId xmlns:p14="http://schemas.microsoft.com/office/powerpoint/2010/main" val="204722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5293743" cy="792162"/>
          </a:xfrm>
        </p:spPr>
        <p:txBody>
          <a:bodyPr>
            <a:normAutofit/>
          </a:bodyPr>
          <a:lstStyle/>
          <a:p>
            <a:pPr eaLnBrk="1" fontAlgn="auto" hangingPunct="1">
              <a:spcAft>
                <a:spcPts val="0"/>
              </a:spcAft>
              <a:defRPr/>
            </a:pPr>
            <a:r>
              <a:rPr lang="en-US" dirty="0" smtClean="0">
                <a:solidFill>
                  <a:srgbClr val="0000FF"/>
                </a:solidFill>
              </a:rPr>
              <a:t>from </a:t>
            </a:r>
            <a:r>
              <a:rPr lang="en-US" dirty="0" err="1" smtClean="0">
                <a:solidFill>
                  <a:srgbClr val="0000FF"/>
                </a:solidFill>
              </a:rPr>
              <a:t>Tanel</a:t>
            </a:r>
            <a:r>
              <a:rPr lang="en-US" dirty="0" smtClean="0">
                <a:solidFill>
                  <a:srgbClr val="0000FF"/>
                </a:solidFill>
              </a:rPr>
              <a:t> </a:t>
            </a:r>
            <a:r>
              <a:rPr lang="en-US" dirty="0" err="1" smtClean="0">
                <a:solidFill>
                  <a:srgbClr val="0000FF"/>
                </a:solidFill>
              </a:rPr>
              <a:t>Poder</a:t>
            </a:r>
            <a:r>
              <a:rPr lang="en-US" dirty="0" smtClean="0">
                <a:solidFill>
                  <a:srgbClr val="0000FF"/>
                </a:solidFill>
              </a:rPr>
              <a:t>:</a:t>
            </a:r>
          </a:p>
        </p:txBody>
      </p:sp>
      <p:sp>
        <p:nvSpPr>
          <p:cNvPr id="21507" name="Content Placeholder 2"/>
          <p:cNvSpPr>
            <a:spLocks noGrp="1"/>
          </p:cNvSpPr>
          <p:nvPr>
            <p:ph idx="1"/>
          </p:nvPr>
        </p:nvSpPr>
        <p:spPr>
          <a:xfrm>
            <a:off x="457200" y="1066800"/>
            <a:ext cx="8458200" cy="5105400"/>
          </a:xfrm>
          <a:solidFill>
            <a:schemeClr val="bg2"/>
          </a:solidFill>
        </p:spPr>
        <p:txBody>
          <a:bodyPr rtlCol="0">
            <a:normAutofit/>
          </a:bodyPr>
          <a:lstStyle/>
          <a:p>
            <a:pPr marL="0" indent="0" eaLnBrk="1" fontAlgn="auto" hangingPunct="1">
              <a:spcAft>
                <a:spcPts val="0"/>
              </a:spcAft>
              <a:buFont typeface="Arial" charset="0"/>
              <a:buNone/>
              <a:defRPr/>
            </a:pPr>
            <a:r>
              <a:rPr lang="en-US" sz="1400" b="1" dirty="0" smtClean="0">
                <a:latin typeface="Arial Black" panose="020B0A04020102020204" pitchFamily="34" charset="0"/>
              </a:rPr>
              <a:t>Since Oracle 9.2 the shared pool can be “partitioned” into multiple parts. This was probably done for relieving shared pool latch contention for crappy applications (which use shared pool latches too much due to bad cursor or connection management).</a:t>
            </a:r>
          </a:p>
          <a:p>
            <a:pPr marL="0" indent="0" eaLnBrk="1" fontAlgn="auto" hangingPunct="1">
              <a:spcAft>
                <a:spcPts val="0"/>
              </a:spcAft>
              <a:buFont typeface="Arial" charset="0"/>
              <a:buNone/>
              <a:defRPr/>
            </a:pPr>
            <a:r>
              <a:rPr lang="en-US" sz="1400" b="1" dirty="0" smtClean="0">
                <a:latin typeface="Arial Black" panose="020B0A04020102020204" pitchFamily="34" charset="0"/>
              </a:rPr>
              <a:t>The “partitions” are called shared pool </a:t>
            </a:r>
            <a:r>
              <a:rPr lang="en-US" sz="1400" b="1" dirty="0" err="1" smtClean="0">
                <a:latin typeface="Arial Black" panose="020B0A04020102020204" pitchFamily="34" charset="0"/>
              </a:rPr>
              <a:t>subpools</a:t>
            </a:r>
            <a:r>
              <a:rPr lang="en-US" sz="1400" b="1" dirty="0" smtClean="0">
                <a:latin typeface="Arial Black" panose="020B0A04020102020204" pitchFamily="34" charset="0"/>
              </a:rPr>
              <a:t> and there can be up to 7 </a:t>
            </a:r>
            <a:r>
              <a:rPr lang="en-US" sz="1400" b="1" dirty="0" err="1" smtClean="0">
                <a:latin typeface="Arial Black" panose="020B0A04020102020204" pitchFamily="34" charset="0"/>
              </a:rPr>
              <a:t>subpools</a:t>
            </a:r>
            <a:r>
              <a:rPr lang="en-US" sz="1400" b="1" dirty="0" smtClean="0">
                <a:latin typeface="Arial Black" panose="020B0A04020102020204" pitchFamily="34" charset="0"/>
              </a:rPr>
              <a:t>. Each </a:t>
            </a:r>
            <a:r>
              <a:rPr lang="en-US" sz="1400" b="1" dirty="0" err="1" smtClean="0">
                <a:latin typeface="Arial Black" panose="020B0A04020102020204" pitchFamily="34" charset="0"/>
              </a:rPr>
              <a:t>subpool</a:t>
            </a:r>
            <a:r>
              <a:rPr lang="en-US" sz="1400" b="1" dirty="0" smtClean="0">
                <a:latin typeface="Arial Black" panose="020B0A04020102020204" pitchFamily="34" charset="0"/>
              </a:rPr>
              <a:t> is protected by a separate shared pool latch and each </a:t>
            </a:r>
            <a:r>
              <a:rPr lang="en-US" sz="1400" b="1" dirty="0" err="1" smtClean="0">
                <a:latin typeface="Arial Black" panose="020B0A04020102020204" pitchFamily="34" charset="0"/>
              </a:rPr>
              <a:t>subpool</a:t>
            </a:r>
            <a:r>
              <a:rPr lang="en-US" sz="1400" b="1" dirty="0" smtClean="0">
                <a:latin typeface="Arial Black" panose="020B0A04020102020204" pitchFamily="34" charset="0"/>
              </a:rPr>
              <a:t> has its own </a:t>
            </a:r>
            <a:r>
              <a:rPr lang="en-US" sz="1400" b="1" dirty="0" err="1" smtClean="0">
                <a:latin typeface="Arial Black" panose="020B0A04020102020204" pitchFamily="34" charset="0"/>
              </a:rPr>
              <a:t>freelists</a:t>
            </a:r>
            <a:r>
              <a:rPr lang="en-US" sz="1400" b="1" dirty="0" smtClean="0">
                <a:latin typeface="Arial Black" panose="020B0A04020102020204" pitchFamily="34" charset="0"/>
              </a:rPr>
              <a:t> and LRU list.  </a:t>
            </a:r>
          </a:p>
          <a:p>
            <a:pPr marL="0" indent="0" eaLnBrk="1" fontAlgn="auto" hangingPunct="1">
              <a:spcAft>
                <a:spcPts val="0"/>
              </a:spcAft>
              <a:buFont typeface="Arial" charset="0"/>
              <a:buNone/>
              <a:defRPr/>
            </a:pPr>
            <a:r>
              <a:rPr lang="en-US" sz="1400" b="1" dirty="0" smtClean="0">
                <a:latin typeface="Arial Black" panose="020B0A04020102020204" pitchFamily="34" charset="0"/>
              </a:rPr>
              <a:t>There are a few different ways for detecting how many </a:t>
            </a:r>
            <a:r>
              <a:rPr lang="en-US" sz="1400" b="1" dirty="0" err="1" smtClean="0">
                <a:latin typeface="Arial Black" panose="020B0A04020102020204" pitchFamily="34" charset="0"/>
              </a:rPr>
              <a:t>subpools</a:t>
            </a:r>
            <a:r>
              <a:rPr lang="en-US" sz="1400" b="1" dirty="0" smtClean="0">
                <a:latin typeface="Arial Black" panose="020B0A04020102020204" pitchFamily="34" charset="0"/>
              </a:rPr>
              <a:t> you have in use. </a:t>
            </a:r>
          </a:p>
          <a:p>
            <a:pPr marL="0" indent="0" eaLnBrk="1" fontAlgn="auto" hangingPunct="1">
              <a:spcAft>
                <a:spcPts val="0"/>
              </a:spcAft>
              <a:buFont typeface="Arial" charset="0"/>
              <a:buNone/>
              <a:defRPr/>
            </a:pPr>
            <a:r>
              <a:rPr lang="en-US" sz="1400" b="1" dirty="0" smtClean="0">
                <a:solidFill>
                  <a:srgbClr val="00B0F0"/>
                </a:solidFill>
                <a:latin typeface="Arial Black" panose="020B0A04020102020204" pitchFamily="34" charset="0"/>
              </a:rPr>
              <a:t>select count(distinct </a:t>
            </a:r>
            <a:r>
              <a:rPr lang="en-US" sz="1400" b="1" dirty="0" err="1" smtClean="0">
                <a:solidFill>
                  <a:srgbClr val="00B0F0"/>
                </a:solidFill>
                <a:latin typeface="Arial Black" panose="020B0A04020102020204" pitchFamily="34" charset="0"/>
              </a:rPr>
              <a:t>kghluidx</a:t>
            </a:r>
            <a:r>
              <a:rPr lang="en-US" sz="1400" b="1" dirty="0" smtClean="0">
                <a:solidFill>
                  <a:srgbClr val="00B0F0"/>
                </a:solidFill>
                <a:latin typeface="Arial Black" panose="020B0A04020102020204" pitchFamily="34" charset="0"/>
              </a:rPr>
              <a:t>) </a:t>
            </a:r>
            <a:r>
              <a:rPr lang="en-US" sz="1400" b="1" dirty="0" err="1" smtClean="0">
                <a:solidFill>
                  <a:srgbClr val="00B0F0"/>
                </a:solidFill>
                <a:latin typeface="Arial Black" panose="020B0A04020102020204" pitchFamily="34" charset="0"/>
              </a:rPr>
              <a:t>num_subpools</a:t>
            </a:r>
            <a:r>
              <a:rPr lang="en-US" sz="1400" b="1" dirty="0" smtClean="0">
                <a:solidFill>
                  <a:srgbClr val="00B0F0"/>
                </a:solidFill>
                <a:latin typeface="Arial Black" panose="020B0A04020102020204" pitchFamily="34" charset="0"/>
              </a:rPr>
              <a:t>  from </a:t>
            </a:r>
            <a:r>
              <a:rPr lang="en-US" sz="1400" b="1" dirty="0" err="1" smtClean="0">
                <a:solidFill>
                  <a:srgbClr val="00B0F0"/>
                </a:solidFill>
                <a:latin typeface="Arial Black" panose="020B0A04020102020204" pitchFamily="34" charset="0"/>
              </a:rPr>
              <a:t>x$kghlu</a:t>
            </a:r>
            <a:r>
              <a:rPr lang="en-US" sz="1400" b="1" dirty="0" smtClean="0">
                <a:solidFill>
                  <a:srgbClr val="00B0F0"/>
                </a:solidFill>
                <a:latin typeface="Arial Black" panose="020B0A04020102020204" pitchFamily="34" charset="0"/>
              </a:rPr>
              <a:t>  where </a:t>
            </a:r>
            <a:r>
              <a:rPr lang="en-US" sz="1400" b="1" dirty="0" err="1" smtClean="0">
                <a:solidFill>
                  <a:srgbClr val="00B0F0"/>
                </a:solidFill>
                <a:latin typeface="Arial Black" panose="020B0A04020102020204" pitchFamily="34" charset="0"/>
              </a:rPr>
              <a:t>kghlushrpool</a:t>
            </a:r>
            <a:r>
              <a:rPr lang="en-US" sz="1400" b="1" dirty="0" smtClean="0">
                <a:solidFill>
                  <a:srgbClr val="00B0F0"/>
                </a:solidFill>
                <a:latin typeface="Arial Black" panose="020B0A04020102020204" pitchFamily="34" charset="0"/>
              </a:rPr>
              <a:t> = 1; </a:t>
            </a:r>
          </a:p>
          <a:p>
            <a:pPr marL="0" indent="0" eaLnBrk="1" fontAlgn="auto" hangingPunct="1">
              <a:spcAft>
                <a:spcPts val="0"/>
              </a:spcAft>
              <a:buFont typeface="Arial" charset="0"/>
              <a:buNone/>
              <a:defRPr/>
            </a:pPr>
            <a:r>
              <a:rPr lang="en-US" sz="1400" b="1" dirty="0" smtClean="0">
                <a:latin typeface="Arial Black" panose="020B0A04020102020204" pitchFamily="34" charset="0"/>
              </a:rPr>
              <a:t>Oracle determines the number of needed </a:t>
            </a:r>
            <a:r>
              <a:rPr lang="en-US" sz="1400" b="1" dirty="0" err="1" smtClean="0">
                <a:latin typeface="Arial Black" panose="020B0A04020102020204" pitchFamily="34" charset="0"/>
              </a:rPr>
              <a:t>subpools</a:t>
            </a:r>
            <a:r>
              <a:rPr lang="en-US" sz="1400" b="1" dirty="0" smtClean="0">
                <a:latin typeface="Arial Black" panose="020B0A04020102020204" pitchFamily="34" charset="0"/>
              </a:rPr>
              <a:t> (during instance startup) based on your shared pool size and </a:t>
            </a:r>
            <a:r>
              <a:rPr lang="en-US" sz="1400" b="1" dirty="0" err="1" smtClean="0">
                <a:latin typeface="Arial Black" panose="020B0A04020102020204" pitchFamily="34" charset="0"/>
              </a:rPr>
              <a:t>cpu_count</a:t>
            </a:r>
            <a:r>
              <a:rPr lang="en-US" sz="1400" b="1" dirty="0" smtClean="0">
                <a:latin typeface="Arial Black" panose="020B0A04020102020204" pitchFamily="34" charset="0"/>
              </a:rPr>
              <a:t>. IIRC in 9.2 if you had 4 CPUs or more AND the </a:t>
            </a:r>
            <a:r>
              <a:rPr lang="en-US" sz="1400" b="1" dirty="0" err="1" smtClean="0">
                <a:latin typeface="Arial Black" panose="020B0A04020102020204" pitchFamily="34" charset="0"/>
              </a:rPr>
              <a:t>shared_pool_size</a:t>
            </a:r>
            <a:r>
              <a:rPr lang="en-US" sz="1400" b="1" dirty="0" smtClean="0">
                <a:latin typeface="Arial Black" panose="020B0A04020102020204" pitchFamily="34" charset="0"/>
              </a:rPr>
              <a:t> was bigger than 256 MB then 2 </a:t>
            </a:r>
            <a:r>
              <a:rPr lang="en-US" sz="1400" b="1" dirty="0" err="1" smtClean="0">
                <a:latin typeface="Arial Black" panose="020B0A04020102020204" pitchFamily="34" charset="0"/>
              </a:rPr>
              <a:t>subpools</a:t>
            </a:r>
            <a:r>
              <a:rPr lang="en-US" sz="1400" b="1" dirty="0" smtClean="0">
                <a:latin typeface="Arial Black" panose="020B0A04020102020204" pitchFamily="34" charset="0"/>
              </a:rPr>
              <a:t> were used, in 10g </a:t>
            </a:r>
            <a:r>
              <a:rPr lang="en-US" sz="1400" b="1" dirty="0" err="1" smtClean="0">
                <a:latin typeface="Arial Black" panose="020B0A04020102020204" pitchFamily="34" charset="0"/>
              </a:rPr>
              <a:t>shared_pool_size</a:t>
            </a:r>
            <a:r>
              <a:rPr lang="en-US" sz="1400" b="1" dirty="0" smtClean="0">
                <a:latin typeface="Arial Black" panose="020B0A04020102020204" pitchFamily="34" charset="0"/>
              </a:rPr>
              <a:t> had to be bigger for that, 512 MB I think and in 11g its 1GB. I don’t recall the exact threshold values and that’s not really important as you can see yourself how many </a:t>
            </a:r>
            <a:r>
              <a:rPr lang="en-US" sz="1400" b="1" dirty="0" err="1" smtClean="0">
                <a:latin typeface="Arial Black" panose="020B0A04020102020204" pitchFamily="34" charset="0"/>
              </a:rPr>
              <a:t>subpools</a:t>
            </a:r>
            <a:r>
              <a:rPr lang="en-US" sz="1400" b="1" dirty="0" smtClean="0">
                <a:latin typeface="Arial Black" panose="020B0A04020102020204" pitchFamily="34" charset="0"/>
              </a:rPr>
              <a:t> are in use with the above query.</a:t>
            </a:r>
          </a:p>
          <a:p>
            <a:pPr marL="0" indent="0" eaLnBrk="1" fontAlgn="auto" hangingPunct="1">
              <a:spcAft>
                <a:spcPts val="0"/>
              </a:spcAft>
              <a:buFont typeface="Arial" charset="0"/>
              <a:buNone/>
              <a:defRPr/>
            </a:pPr>
            <a:r>
              <a:rPr lang="en-US" sz="1400" b="1" dirty="0" smtClean="0">
                <a:latin typeface="Arial Black" panose="020B0A04020102020204" pitchFamily="34" charset="0"/>
              </a:rPr>
              <a:t>You can set the _</a:t>
            </a:r>
            <a:r>
              <a:rPr lang="en-US" sz="1400" b="1" dirty="0" err="1" smtClean="0">
                <a:latin typeface="Arial Black" panose="020B0A04020102020204" pitchFamily="34" charset="0"/>
              </a:rPr>
              <a:t>kghdsidx_count</a:t>
            </a:r>
            <a:r>
              <a:rPr lang="en-US" sz="1400" b="1" dirty="0" smtClean="0">
                <a:latin typeface="Arial Black" panose="020B0A04020102020204" pitchFamily="34" charset="0"/>
              </a:rPr>
              <a:t> variable to 7, this parameter can be used to force the number of </a:t>
            </a:r>
            <a:r>
              <a:rPr lang="en-US" sz="1400" b="1" dirty="0" err="1" smtClean="0">
                <a:latin typeface="Arial Black" panose="020B0A04020102020204" pitchFamily="34" charset="0"/>
              </a:rPr>
              <a:t>subpools</a:t>
            </a:r>
            <a:r>
              <a:rPr lang="en-US" sz="1400" b="1" dirty="0" smtClean="0">
                <a:latin typeface="Arial Black" panose="020B0A04020102020204" pitchFamily="34" charset="0"/>
              </a:rPr>
              <a:t> you want. In 9.2 days it was actually quite common to set this back to 1 IF you had ORA-4031 errors AND the reason was diagnosed to be free space imbalance between </a:t>
            </a:r>
            <a:r>
              <a:rPr lang="en-US" sz="1400" b="1" dirty="0" err="1" smtClean="0">
                <a:latin typeface="Arial Black" panose="020B0A04020102020204" pitchFamily="34" charset="0"/>
              </a:rPr>
              <a:t>subpools</a:t>
            </a:r>
            <a:r>
              <a:rPr lang="en-US" sz="1400" b="1" dirty="0" smtClean="0">
                <a:latin typeface="Arial Black" panose="020B0A04020102020204" pitchFamily="34" charset="0"/>
              </a:rPr>
              <a:t>.  However since 10g this has been almost unnecessary as Oracle has improved their heap management algorithms.</a:t>
            </a:r>
            <a:endParaRPr lang="en-US" sz="1400" b="1" dirty="0" smtClean="0">
              <a:latin typeface="r_ansi" pitchFamily="49" charset="0"/>
            </a:endParaRPr>
          </a:p>
        </p:txBody>
      </p:sp>
      <p:sp>
        <p:nvSpPr>
          <p:cNvPr id="2" name="TextBox 1"/>
          <p:cNvSpPr txBox="1"/>
          <p:nvPr/>
        </p:nvSpPr>
        <p:spPr>
          <a:xfrm>
            <a:off x="381000" y="6096000"/>
            <a:ext cx="8229600" cy="646331"/>
          </a:xfrm>
          <a:prstGeom prst="rect">
            <a:avLst/>
          </a:prstGeom>
          <a:solidFill>
            <a:schemeClr val="bg2"/>
          </a:solidFill>
        </p:spPr>
        <p:txBody>
          <a:bodyPr wrap="square" rtlCol="0">
            <a:spAutoFit/>
          </a:bodyPr>
          <a:lstStyle/>
          <a:p>
            <a:r>
              <a:rPr lang="en-US" dirty="0"/>
              <a:t>Web url: http://blog.tanelpoder.com/2009/06/04/ora-04031-errors-and-monitoring-shared-pool-subpool-memory-utilization-with-sgastatxsql/</a:t>
            </a:r>
          </a:p>
        </p:txBody>
      </p:sp>
    </p:spTree>
    <p:extLst>
      <p:ext uri="{BB962C8B-B14F-4D97-AF65-F5344CB8AC3E}">
        <p14:creationId xmlns:p14="http://schemas.microsoft.com/office/powerpoint/2010/main" val="2896603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7391400" cy="715962"/>
          </a:xfrm>
        </p:spPr>
        <p:txBody>
          <a:bodyPr>
            <a:normAutofit fontScale="90000"/>
          </a:bodyPr>
          <a:lstStyle/>
          <a:p>
            <a:pPr eaLnBrk="1" fontAlgn="auto" hangingPunct="1">
              <a:spcAft>
                <a:spcPts val="0"/>
              </a:spcAft>
              <a:defRPr/>
            </a:pPr>
            <a:r>
              <a:rPr lang="en-US" b="1" dirty="0" smtClean="0">
                <a:solidFill>
                  <a:srgbClr val="0000FF"/>
                </a:solidFill>
              </a:rPr>
              <a:t>Flow of storage allocation:</a:t>
            </a:r>
          </a:p>
        </p:txBody>
      </p:sp>
      <p:sp>
        <p:nvSpPr>
          <p:cNvPr id="28675" name="Content Placeholder 2"/>
          <p:cNvSpPr>
            <a:spLocks noGrp="1"/>
          </p:cNvSpPr>
          <p:nvPr>
            <p:ph idx="1"/>
          </p:nvPr>
        </p:nvSpPr>
        <p:spPr>
          <a:xfrm>
            <a:off x="533400" y="914400"/>
            <a:ext cx="8229600" cy="5562600"/>
          </a:xfrm>
          <a:solidFill>
            <a:schemeClr val="bg2"/>
          </a:solidFill>
        </p:spPr>
        <p:txBody>
          <a:bodyPr/>
          <a:lstStyle/>
          <a:p>
            <a:pPr marL="0" indent="0" eaLnBrk="1" hangingPunct="1">
              <a:buFont typeface="Arial" pitchFamily="34" charset="0"/>
              <a:buNone/>
            </a:pPr>
            <a:r>
              <a:rPr lang="en-US" altLang="en-US" sz="2400" dirty="0" smtClean="0"/>
              <a:t>Starts in </a:t>
            </a:r>
            <a:r>
              <a:rPr lang="en-US" altLang="en-US" sz="2400" dirty="0" err="1" smtClean="0"/>
              <a:t>subpool</a:t>
            </a:r>
            <a:r>
              <a:rPr lang="en-US" altLang="en-US" sz="2400" dirty="0" smtClean="0"/>
              <a:t> 0 until allocated …</a:t>
            </a:r>
          </a:p>
          <a:p>
            <a:pPr marL="0" indent="0" eaLnBrk="1" hangingPunct="1">
              <a:buFont typeface="Arial" pitchFamily="34" charset="0"/>
              <a:buNone/>
            </a:pPr>
            <a:r>
              <a:rPr lang="en-US" altLang="en-US" sz="2400" dirty="0" smtClean="0"/>
              <a:t>                                        </a:t>
            </a:r>
            <a:r>
              <a:rPr lang="en-US" altLang="en-US" sz="1800" dirty="0" smtClean="0"/>
              <a:t>… flows out in Granules </a:t>
            </a:r>
          </a:p>
          <a:p>
            <a:pPr marL="0" indent="0" eaLnBrk="1" hangingPunct="1">
              <a:buFont typeface="Arial" pitchFamily="34" charset="0"/>
              <a:buNone/>
            </a:pPr>
            <a:r>
              <a:rPr lang="en-US" altLang="en-US" sz="2400" dirty="0" smtClean="0"/>
              <a:t>                                        </a:t>
            </a:r>
            <a:r>
              <a:rPr lang="en-US" altLang="en-US" sz="2400" dirty="0" smtClean="0">
                <a:solidFill>
                  <a:srgbClr val="FF0000"/>
                </a:solidFill>
              </a:rPr>
              <a:t>  </a:t>
            </a:r>
            <a:endParaRPr lang="en-US" altLang="en-US" sz="1600" dirty="0" smtClean="0">
              <a:solidFill>
                <a:srgbClr val="FF0000"/>
              </a:solidFill>
            </a:endParaRPr>
          </a:p>
          <a:p>
            <a:pPr marL="0" indent="0" eaLnBrk="1" hangingPunct="1">
              <a:buFont typeface="Arial" pitchFamily="34" charset="0"/>
              <a:buNone/>
            </a:pPr>
            <a:r>
              <a:rPr lang="en-US" altLang="en-US" sz="1200" dirty="0" smtClean="0"/>
              <a:t>…………………………………………………………… </a:t>
            </a:r>
            <a:r>
              <a:rPr lang="en-US" altLang="en-US" dirty="0" smtClean="0"/>
              <a:t>  Sub </a:t>
            </a:r>
            <a:r>
              <a:rPr lang="en-US" altLang="en-US" dirty="0" err="1" smtClean="0"/>
              <a:t>subpools</a:t>
            </a:r>
            <a:r>
              <a:rPr lang="en-US" altLang="en-US" dirty="0" smtClean="0"/>
              <a:t> known as durations                       </a:t>
            </a:r>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sz="2400" dirty="0" smtClean="0"/>
          </a:p>
          <a:p>
            <a:pPr marL="0" indent="0" eaLnBrk="1" hangingPunct="1">
              <a:buFont typeface="Arial" pitchFamily="34" charset="0"/>
              <a:buNone/>
            </a:pPr>
            <a:r>
              <a:rPr lang="en-US" altLang="en-US" sz="1600" dirty="0" smtClean="0"/>
              <a:t>                                                      </a:t>
            </a:r>
          </a:p>
          <a:p>
            <a:pPr marL="0" indent="0" eaLnBrk="1" hangingPunct="1">
              <a:buFont typeface="Arial" pitchFamily="34" charset="0"/>
              <a:buNone/>
            </a:pPr>
            <a:r>
              <a:rPr lang="en-US" altLang="en-US" sz="1600" dirty="0" smtClean="0"/>
              <a:t>… Many of the allocations here are in 1k/4k chunks</a:t>
            </a:r>
          </a:p>
          <a:p>
            <a:pPr marL="0" indent="0" eaLnBrk="1" hangingPunct="1">
              <a:buFont typeface="Arial" pitchFamily="34" charset="0"/>
              <a:buNone/>
            </a:pPr>
            <a:r>
              <a:rPr lang="en-US" altLang="en-US" sz="1600" dirty="0" smtClean="0"/>
              <a:t>… Number of other </a:t>
            </a:r>
            <a:r>
              <a:rPr lang="en-US" altLang="en-US" sz="1600" dirty="0" err="1" smtClean="0"/>
              <a:t>subpools</a:t>
            </a:r>
            <a:r>
              <a:rPr lang="en-US" altLang="en-US" sz="1600" dirty="0" smtClean="0"/>
              <a:t> varies depending on how many </a:t>
            </a:r>
            <a:r>
              <a:rPr lang="en-US" altLang="en-US" sz="1600" dirty="0" err="1" smtClean="0"/>
              <a:t>cpus</a:t>
            </a:r>
            <a:r>
              <a:rPr lang="en-US" altLang="en-US" sz="1600" dirty="0" smtClean="0"/>
              <a:t> </a:t>
            </a:r>
            <a:r>
              <a:rPr lang="en-US" altLang="en-US" sz="1600" dirty="0" err="1" smtClean="0"/>
              <a:t>etc</a:t>
            </a:r>
            <a:r>
              <a:rPr lang="en-US" altLang="en-US" sz="1600" dirty="0" smtClean="0"/>
              <a:t> </a:t>
            </a:r>
            <a:r>
              <a:rPr lang="en-US" altLang="en-US" sz="2400" dirty="0" smtClean="0"/>
              <a:t>…</a:t>
            </a:r>
          </a:p>
          <a:p>
            <a:pPr marL="0" indent="0" eaLnBrk="1" hangingPunct="1">
              <a:buFont typeface="Arial" pitchFamily="34" charset="0"/>
              <a:buNone/>
            </a:pP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r>
              <a:rPr lang="en-US" altLang="en-US" b="1" dirty="0" smtClean="0">
                <a:latin typeface="r_ansi" pitchFamily="49" charset="0"/>
              </a:rPr>
              <a:t>ORA-04031: unable to allocate 4120 bytes of shared memory ("shared </a:t>
            </a:r>
            <a:r>
              <a:rPr lang="en-US" altLang="en-US" b="1" dirty="0" err="1" smtClean="0">
                <a:latin typeface="r_ansi" pitchFamily="49" charset="0"/>
              </a:rPr>
              <a:t>pool","unknown</a:t>
            </a:r>
            <a:r>
              <a:rPr lang="en-US" altLang="en-US" b="1" dirty="0" smtClean="0">
                <a:latin typeface="r_ansi" pitchFamily="49" charset="0"/>
              </a:rPr>
              <a:t> object",</a:t>
            </a:r>
          </a:p>
          <a:p>
            <a:pPr marL="0" indent="0" eaLnBrk="1" hangingPunct="1">
              <a:buFont typeface="Arial" pitchFamily="34" charset="0"/>
              <a:buNone/>
            </a:pPr>
            <a:r>
              <a:rPr lang="en-US" altLang="en-US" b="1" dirty="0" smtClean="0">
                <a:latin typeface="r_ansi" pitchFamily="49" charset="0"/>
              </a:rPr>
              <a:t>"</a:t>
            </a:r>
            <a:r>
              <a:rPr lang="en-US" altLang="en-US" b="1" dirty="0" err="1" smtClean="0">
                <a:latin typeface="r_ansi" pitchFamily="49" charset="0"/>
              </a:rPr>
              <a:t>sga</a:t>
            </a:r>
            <a:r>
              <a:rPr lang="en-US" altLang="en-US" b="1" dirty="0" smtClean="0">
                <a:latin typeface="r_ansi" pitchFamily="49" charset="0"/>
              </a:rPr>
              <a:t> heap(1,0)","ASM extent pointer array")</a:t>
            </a:r>
          </a:p>
          <a:p>
            <a:pPr marL="0" indent="0" eaLnBrk="1" hangingPunct="1">
              <a:buFont typeface="Arial" pitchFamily="34" charset="0"/>
              <a:buNone/>
            </a:pPr>
            <a:endParaRPr lang="en-US" altLang="en-US" dirty="0" smtClean="0"/>
          </a:p>
        </p:txBody>
      </p:sp>
      <p:sp>
        <p:nvSpPr>
          <p:cNvPr id="4" name="Rectangle 3"/>
          <p:cNvSpPr/>
          <p:nvPr/>
        </p:nvSpPr>
        <p:spPr>
          <a:xfrm>
            <a:off x="762000" y="1600200"/>
            <a:ext cx="2286000" cy="6858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Subpool</a:t>
            </a:r>
            <a:r>
              <a:rPr lang="en-US" dirty="0"/>
              <a:t> 0 </a:t>
            </a:r>
          </a:p>
          <a:p>
            <a:pPr algn="ctr">
              <a:defRPr/>
            </a:pPr>
            <a:r>
              <a:rPr lang="en-US" dirty="0"/>
              <a:t>( </a:t>
            </a:r>
            <a:r>
              <a:rPr lang="en-US" dirty="0" err="1"/>
              <a:t>shared_pool_size</a:t>
            </a:r>
            <a:r>
              <a:rPr lang="en-US" dirty="0"/>
              <a:t> )</a:t>
            </a:r>
          </a:p>
        </p:txBody>
      </p:sp>
      <p:sp>
        <p:nvSpPr>
          <p:cNvPr id="6" name="Rectangle 5"/>
          <p:cNvSpPr/>
          <p:nvPr/>
        </p:nvSpPr>
        <p:spPr>
          <a:xfrm>
            <a:off x="1268742" y="2779923"/>
            <a:ext cx="1562100" cy="8731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Subpool</a:t>
            </a:r>
            <a:r>
              <a:rPr lang="en-US" dirty="0"/>
              <a:t> 1 </a:t>
            </a:r>
          </a:p>
        </p:txBody>
      </p:sp>
      <p:sp>
        <p:nvSpPr>
          <p:cNvPr id="7" name="Rectangle 6"/>
          <p:cNvSpPr/>
          <p:nvPr/>
        </p:nvSpPr>
        <p:spPr>
          <a:xfrm>
            <a:off x="1241425" y="4724400"/>
            <a:ext cx="1638300" cy="609600"/>
          </a:xfrm>
          <a:prstGeom prst="rect">
            <a:avLst/>
          </a:prstGeom>
          <a:solidFill>
            <a:schemeClr val="bg1">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Subpool</a:t>
            </a:r>
            <a:r>
              <a:rPr lang="en-US" dirty="0"/>
              <a:t> </a:t>
            </a:r>
            <a:r>
              <a:rPr lang="en-US" dirty="0" smtClean="0"/>
              <a:t>2 ( maybe ) </a:t>
            </a:r>
            <a:endParaRPr lang="en-US" dirty="0"/>
          </a:p>
        </p:txBody>
      </p:sp>
      <p:sp>
        <p:nvSpPr>
          <p:cNvPr id="8" name="Rectangle 7"/>
          <p:cNvSpPr/>
          <p:nvPr/>
        </p:nvSpPr>
        <p:spPr>
          <a:xfrm>
            <a:off x="3448708" y="2757488"/>
            <a:ext cx="1882775" cy="44926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err="1" smtClean="0"/>
              <a:t>Subpool</a:t>
            </a:r>
            <a:r>
              <a:rPr lang="en-US" dirty="0" smtClean="0"/>
              <a:t> 1 sub 0</a:t>
            </a:r>
            <a:endParaRPr lang="en-US" dirty="0"/>
          </a:p>
        </p:txBody>
      </p:sp>
      <p:sp>
        <p:nvSpPr>
          <p:cNvPr id="9" name="Rectangle 8"/>
          <p:cNvSpPr/>
          <p:nvPr/>
        </p:nvSpPr>
        <p:spPr>
          <a:xfrm>
            <a:off x="3448708" y="3216485"/>
            <a:ext cx="1882775" cy="55403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err="1" smtClean="0"/>
              <a:t>Subpool</a:t>
            </a:r>
            <a:r>
              <a:rPr lang="en-US" dirty="0" smtClean="0"/>
              <a:t> 1 sub 1</a:t>
            </a:r>
            <a:endParaRPr lang="en-US" dirty="0"/>
          </a:p>
        </p:txBody>
      </p:sp>
      <p:sp>
        <p:nvSpPr>
          <p:cNvPr id="10" name="Rectangle 9"/>
          <p:cNvSpPr/>
          <p:nvPr/>
        </p:nvSpPr>
        <p:spPr>
          <a:xfrm>
            <a:off x="3026374" y="4724400"/>
            <a:ext cx="882051" cy="6096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  </a:t>
            </a:r>
            <a:endParaRPr lang="en-US" dirty="0"/>
          </a:p>
        </p:txBody>
      </p:sp>
      <p:sp>
        <p:nvSpPr>
          <p:cNvPr id="11" name="Rectangle 10"/>
          <p:cNvSpPr/>
          <p:nvPr/>
        </p:nvSpPr>
        <p:spPr>
          <a:xfrm>
            <a:off x="4191000" y="4724400"/>
            <a:ext cx="2514600" cy="609600"/>
          </a:xfrm>
          <a:prstGeom prst="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Subpool</a:t>
            </a:r>
            <a:r>
              <a:rPr lang="en-US" dirty="0"/>
              <a:t> </a:t>
            </a:r>
            <a:r>
              <a:rPr lang="en-US" dirty="0" smtClean="0"/>
              <a:t>7 ( last possible one )</a:t>
            </a:r>
            <a:endParaRPr lang="en-US" dirty="0"/>
          </a:p>
        </p:txBody>
      </p:sp>
      <p:sp>
        <p:nvSpPr>
          <p:cNvPr id="12" name="Rectangle 11"/>
          <p:cNvSpPr/>
          <p:nvPr/>
        </p:nvSpPr>
        <p:spPr>
          <a:xfrm>
            <a:off x="5331483" y="2757488"/>
            <a:ext cx="1902903" cy="4492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err="1" smtClean="0"/>
              <a:t>Subpool</a:t>
            </a:r>
            <a:r>
              <a:rPr lang="en-US" dirty="0" smtClean="0"/>
              <a:t> 1 sub 2</a:t>
            </a:r>
            <a:endParaRPr lang="en-US" dirty="0"/>
          </a:p>
        </p:txBody>
      </p:sp>
      <p:sp>
        <p:nvSpPr>
          <p:cNvPr id="13" name="Rectangle 12"/>
          <p:cNvSpPr/>
          <p:nvPr/>
        </p:nvSpPr>
        <p:spPr>
          <a:xfrm>
            <a:off x="5331483" y="3216485"/>
            <a:ext cx="1902903" cy="55403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err="1" smtClean="0"/>
              <a:t>Subpool</a:t>
            </a:r>
            <a:r>
              <a:rPr lang="en-US" dirty="0" smtClean="0"/>
              <a:t> 1 sub 3</a:t>
            </a:r>
            <a:endParaRPr lang="en-US" dirty="0"/>
          </a:p>
        </p:txBody>
      </p:sp>
    </p:spTree>
    <p:extLst>
      <p:ext uri="{BB962C8B-B14F-4D97-AF65-F5344CB8AC3E}">
        <p14:creationId xmlns:p14="http://schemas.microsoft.com/office/powerpoint/2010/main" val="3114438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18978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38400"/>
            <a:ext cx="6389204"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Left Arrow 6"/>
          <p:cNvSpPr/>
          <p:nvPr/>
        </p:nvSpPr>
        <p:spPr>
          <a:xfrm>
            <a:off x="3733800" y="520430"/>
            <a:ext cx="731520" cy="2844562"/>
          </a:xfrm>
          <a:prstGeom prst="curvedLeftArrow">
            <a:avLst>
              <a:gd name="adj1" fmla="val 25000"/>
              <a:gd name="adj2" fmla="val 50000"/>
              <a:gd name="adj3" fmla="val 214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724400"/>
            <a:ext cx="6197048" cy="203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781800" y="453191"/>
            <a:ext cx="1828800" cy="1477328"/>
          </a:xfrm>
          <a:prstGeom prst="rect">
            <a:avLst/>
          </a:prstGeom>
          <a:noFill/>
        </p:spPr>
        <p:txBody>
          <a:bodyPr wrap="square" rtlCol="0">
            <a:spAutoFit/>
          </a:bodyPr>
          <a:lstStyle/>
          <a:p>
            <a:r>
              <a:rPr lang="en-US" dirty="0" smtClean="0"/>
              <a:t>Granules of </a:t>
            </a:r>
          </a:p>
          <a:p>
            <a:r>
              <a:rPr lang="en-US" dirty="0" smtClean="0"/>
              <a:t>SGA memory populate real working </a:t>
            </a:r>
            <a:r>
              <a:rPr lang="en-US" dirty="0" err="1" smtClean="0"/>
              <a:t>subpools</a:t>
            </a:r>
            <a:r>
              <a:rPr lang="en-US" dirty="0" smtClean="0"/>
              <a:t> over time</a:t>
            </a:r>
            <a:endParaRPr lang="en-US" dirty="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99094"/>
            <a:ext cx="744537" cy="315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300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219200"/>
            <a:ext cx="7641336"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Some structures in shared pool seem to be static sized and “perm” ( event statistics per </a:t>
            </a:r>
            <a:r>
              <a:rPr lang="en-US" sz="2000" b="1" dirty="0" err="1" smtClean="0"/>
              <a:t>sess</a:t>
            </a:r>
            <a:r>
              <a:rPr lang="en-US" sz="2000" b="1" dirty="0"/>
              <a:t> </a:t>
            </a:r>
            <a:r>
              <a:rPr lang="en-US" sz="2000" b="1" dirty="0" smtClean="0"/>
              <a:t>/ </a:t>
            </a:r>
            <a:r>
              <a:rPr lang="en-US" sz="2000" b="1" dirty="0" err="1" smtClean="0"/>
              <a:t>db_block_hash_buckets</a:t>
            </a:r>
            <a:r>
              <a:rPr lang="en-US" sz="2000" b="1" dirty="0" smtClean="0"/>
              <a:t> / </a:t>
            </a:r>
            <a:r>
              <a:rPr lang="en-US" sz="2000" b="1" dirty="0" err="1" smtClean="0"/>
              <a:t>FileOpenBlock</a:t>
            </a:r>
            <a:r>
              <a:rPr lang="en-US" sz="2000" b="1" dirty="0" smtClean="0"/>
              <a:t> ) others jump around in size dramatically.</a:t>
            </a:r>
          </a:p>
          <a:p>
            <a:pPr marL="285750" indent="-285750">
              <a:buFont typeface="Arial" panose="020B0604020202020204" pitchFamily="34" charset="0"/>
              <a:buChar char="•"/>
            </a:pPr>
            <a:r>
              <a:rPr lang="en-US" sz="2000" b="1" dirty="0" smtClean="0">
                <a:solidFill>
                  <a:srgbClr val="0000FF"/>
                </a:solidFill>
              </a:rPr>
              <a:t>Hit the Easy button: database buffer cache … each buffer is the same size … just need to know who to toss out?</a:t>
            </a:r>
          </a:p>
          <a:p>
            <a:pPr marL="285750" indent="-285750">
              <a:buFont typeface="Arial" panose="020B0604020202020204" pitchFamily="34" charset="0"/>
              <a:buChar char="•"/>
            </a:pPr>
            <a:r>
              <a:rPr lang="en-US" sz="2000" b="1" dirty="0" smtClean="0"/>
              <a:t>Shared pool has unenviable job of having to support allocations of each and every arbitrary size 16 bytes up to 4000+ byte sizes … and try not to get “too fragmented” as memory is allocated then eventually voluntarily relinquished or forced to be given up when something else important needs space.</a:t>
            </a:r>
          </a:p>
          <a:p>
            <a:pPr marL="285750" indent="-285750">
              <a:buFont typeface="Arial" panose="020B0604020202020204" pitchFamily="34" charset="0"/>
              <a:buChar char="•"/>
            </a:pPr>
            <a:r>
              <a:rPr lang="en-US" sz="2000" b="1" dirty="0" smtClean="0"/>
              <a:t>Jonathan Lewis chapter 7 in “Oracle Core Essential Internals for DBAs and Developers.</a:t>
            </a:r>
          </a:p>
          <a:p>
            <a:pPr marL="285750" indent="-285750">
              <a:buFont typeface="Arial" panose="020B0604020202020204" pitchFamily="34" charset="0"/>
              <a:buChar char="•"/>
            </a:pPr>
            <a:r>
              <a:rPr lang="en-US" sz="2000" b="1" dirty="0" smtClean="0"/>
              <a:t>I used my substantial skills in Big Data / </a:t>
            </a:r>
            <a:r>
              <a:rPr lang="en-US" sz="2000" b="1" dirty="0" err="1" smtClean="0"/>
              <a:t>Hadoop</a:t>
            </a:r>
            <a:r>
              <a:rPr lang="en-US" sz="2000" b="1" dirty="0" smtClean="0"/>
              <a:t> / Map Reduce and created my own representation of how the memory allocations in the shared pool are managed.</a:t>
            </a:r>
            <a:endParaRPr lang="en-US" sz="2000" b="1" dirty="0"/>
          </a:p>
        </p:txBody>
      </p:sp>
      <p:sp>
        <p:nvSpPr>
          <p:cNvPr id="11" name="Title 1"/>
          <p:cNvSpPr>
            <a:spLocks noGrp="1"/>
          </p:cNvSpPr>
          <p:nvPr>
            <p:ph type="title"/>
          </p:nvPr>
        </p:nvSpPr>
        <p:spPr>
          <a:xfrm>
            <a:off x="664464" y="274638"/>
            <a:ext cx="7391400" cy="715962"/>
          </a:xfrm>
        </p:spPr>
        <p:txBody>
          <a:bodyPr>
            <a:normAutofit/>
          </a:bodyPr>
          <a:lstStyle/>
          <a:p>
            <a:pPr eaLnBrk="1" fontAlgn="auto" hangingPunct="1">
              <a:spcAft>
                <a:spcPts val="0"/>
              </a:spcAft>
              <a:defRPr/>
            </a:pPr>
            <a:r>
              <a:rPr lang="en-US" b="1" dirty="0" smtClean="0">
                <a:solidFill>
                  <a:srgbClr val="0000FF"/>
                </a:solidFill>
              </a:rPr>
              <a:t>SHARED POOL MEMORY MGMT:</a:t>
            </a:r>
          </a:p>
        </p:txBody>
      </p:sp>
    </p:spTree>
    <p:extLst>
      <p:ext uri="{BB962C8B-B14F-4D97-AF65-F5344CB8AC3E}">
        <p14:creationId xmlns:p14="http://schemas.microsoft.com/office/powerpoint/2010/main" val="21203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086600" cy="5314950"/>
          </a:xfrm>
          <a:prstGeom prst="rect">
            <a:avLst/>
          </a:prstGeom>
        </p:spPr>
      </p:pic>
      <p:sp>
        <p:nvSpPr>
          <p:cNvPr id="4" name="Title 1"/>
          <p:cNvSpPr>
            <a:spLocks noGrp="1"/>
          </p:cNvSpPr>
          <p:nvPr>
            <p:ph type="title"/>
          </p:nvPr>
        </p:nvSpPr>
        <p:spPr>
          <a:xfrm>
            <a:off x="664464" y="274638"/>
            <a:ext cx="7391400" cy="715962"/>
          </a:xfrm>
        </p:spPr>
        <p:txBody>
          <a:bodyPr>
            <a:noAutofit/>
          </a:bodyPr>
          <a:lstStyle/>
          <a:p>
            <a:pPr eaLnBrk="1" fontAlgn="auto" hangingPunct="1">
              <a:spcAft>
                <a:spcPts val="0"/>
              </a:spcAft>
              <a:defRPr/>
            </a:pPr>
            <a:r>
              <a:rPr lang="en-US" sz="2400" b="1" dirty="0" smtClean="0">
                <a:solidFill>
                  <a:srgbClr val="0000FF"/>
                </a:solidFill>
              </a:rPr>
              <a:t>How oracle manages shared pool memory structures:</a:t>
            </a:r>
          </a:p>
        </p:txBody>
      </p:sp>
    </p:spTree>
    <p:extLst>
      <p:ext uri="{BB962C8B-B14F-4D97-AF65-F5344CB8AC3E}">
        <p14:creationId xmlns:p14="http://schemas.microsoft.com/office/powerpoint/2010/main" val="171011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229600" cy="1143000"/>
          </a:xfrm>
        </p:spPr>
        <p:txBody>
          <a:bodyPr>
            <a:normAutofit fontScale="90000"/>
          </a:bodyPr>
          <a:lstStyle/>
          <a:p>
            <a:pPr eaLnBrk="1" fontAlgn="auto" hangingPunct="1">
              <a:spcAft>
                <a:spcPts val="0"/>
              </a:spcAft>
              <a:defRPr/>
            </a:pPr>
            <a:r>
              <a:rPr lang="en-US" b="1" dirty="0" smtClean="0">
                <a:solidFill>
                  <a:srgbClr val="0000FF"/>
                </a:solidFill>
              </a:rPr>
              <a:t>NO SOUP FOR YOU!</a:t>
            </a:r>
            <a:br>
              <a:rPr lang="en-US" b="1" dirty="0" smtClean="0">
                <a:solidFill>
                  <a:srgbClr val="0000FF"/>
                </a:solidFill>
              </a:rPr>
            </a:br>
            <a:r>
              <a:rPr lang="en-US" b="1" dirty="0" smtClean="0">
                <a:solidFill>
                  <a:srgbClr val="0000FF"/>
                </a:solidFill>
              </a:rPr>
              <a:t>( How </a:t>
            </a:r>
            <a:r>
              <a:rPr lang="en-US" b="1" dirty="0" err="1" smtClean="0">
                <a:solidFill>
                  <a:srgbClr val="0000FF"/>
                </a:solidFill>
              </a:rPr>
              <a:t>mANY</a:t>
            </a:r>
            <a:r>
              <a:rPr lang="en-US" b="1" dirty="0" smtClean="0">
                <a:solidFill>
                  <a:srgbClr val="0000FF"/>
                </a:solidFill>
              </a:rPr>
              <a:t> SUBPOOLS for </a:t>
            </a:r>
            <a:r>
              <a:rPr lang="en-US" b="1" dirty="0" err="1" smtClean="0">
                <a:solidFill>
                  <a:srgbClr val="0000FF"/>
                </a:solidFill>
              </a:rPr>
              <a:t>mE</a:t>
            </a:r>
            <a:r>
              <a:rPr lang="en-US" b="1" dirty="0" smtClean="0">
                <a:solidFill>
                  <a:srgbClr val="0000FF"/>
                </a:solidFill>
              </a:rPr>
              <a:t>? )</a:t>
            </a:r>
          </a:p>
        </p:txBody>
      </p:sp>
      <p:sp>
        <p:nvSpPr>
          <p:cNvPr id="20483" name="Content Placeholder 2"/>
          <p:cNvSpPr>
            <a:spLocks noGrp="1"/>
          </p:cNvSpPr>
          <p:nvPr>
            <p:ph idx="1"/>
          </p:nvPr>
        </p:nvSpPr>
        <p:spPr>
          <a:xfrm>
            <a:off x="507520" y="1419046"/>
            <a:ext cx="8103080" cy="4753154"/>
          </a:xfrm>
          <a:solidFill>
            <a:schemeClr val="bg2">
              <a:lumMod val="90000"/>
            </a:schemeClr>
          </a:solidFill>
          <a:ln>
            <a:solidFill>
              <a:schemeClr val="accent1"/>
            </a:solidFill>
          </a:ln>
        </p:spPr>
        <p:txBody>
          <a:bodyPr/>
          <a:lstStyle/>
          <a:p>
            <a:pPr eaLnBrk="1" hangingPunct="1"/>
            <a:r>
              <a:rPr lang="en-US" altLang="en-US" sz="2400" dirty="0" smtClean="0"/>
              <a:t>You may not need more than one </a:t>
            </a:r>
            <a:r>
              <a:rPr lang="en-US" altLang="en-US" sz="2400" dirty="0" err="1" smtClean="0"/>
              <a:t>subpool</a:t>
            </a:r>
            <a:r>
              <a:rPr lang="en-US" altLang="en-US" sz="2400" dirty="0" smtClean="0"/>
              <a:t> unless seeing latching problems/contention on shared pool latch.</a:t>
            </a:r>
          </a:p>
          <a:p>
            <a:pPr eaLnBrk="1" hangingPunct="1"/>
            <a:r>
              <a:rPr lang="en-US" altLang="en-US" sz="2400" dirty="0" smtClean="0"/>
              <a:t>Latch … lightweight locking mechanism for memory structures. </a:t>
            </a:r>
          </a:p>
          <a:p>
            <a:pPr eaLnBrk="1" hangingPunct="1"/>
            <a:r>
              <a:rPr lang="en-US" altLang="en-US" sz="2400" dirty="0" smtClean="0"/>
              <a:t>Can control/force number by underscore parameter …( be careful ).</a:t>
            </a:r>
          </a:p>
          <a:p>
            <a:pPr marL="69850" indent="0" eaLnBrk="1" hangingPunct="1">
              <a:buNone/>
            </a:pPr>
            <a:r>
              <a:rPr lang="en-US" sz="2800" b="1" dirty="0" smtClean="0">
                <a:solidFill>
                  <a:schemeClr val="accent6">
                    <a:lumMod val="50000"/>
                  </a:schemeClr>
                </a:solidFill>
              </a:rPr>
              <a:t>select </a:t>
            </a:r>
            <a:r>
              <a:rPr lang="en-US" sz="2800" b="1" dirty="0">
                <a:solidFill>
                  <a:schemeClr val="accent6">
                    <a:lumMod val="50000"/>
                  </a:schemeClr>
                </a:solidFill>
              </a:rPr>
              <a:t>count(distinct </a:t>
            </a:r>
            <a:r>
              <a:rPr lang="en-US" sz="2800" b="1" dirty="0" err="1">
                <a:solidFill>
                  <a:schemeClr val="accent6">
                    <a:lumMod val="50000"/>
                  </a:schemeClr>
                </a:solidFill>
              </a:rPr>
              <a:t>kghluidx</a:t>
            </a:r>
            <a:r>
              <a:rPr lang="en-US" sz="2800" b="1" dirty="0">
                <a:solidFill>
                  <a:schemeClr val="accent6">
                    <a:lumMod val="50000"/>
                  </a:schemeClr>
                </a:solidFill>
              </a:rPr>
              <a:t>) </a:t>
            </a:r>
            <a:r>
              <a:rPr lang="en-US" sz="2800" b="1" dirty="0" err="1">
                <a:solidFill>
                  <a:schemeClr val="accent6">
                    <a:lumMod val="50000"/>
                  </a:schemeClr>
                </a:solidFill>
              </a:rPr>
              <a:t>num_subpools</a:t>
            </a:r>
            <a:r>
              <a:rPr lang="en-US" sz="2800" b="1" dirty="0">
                <a:solidFill>
                  <a:schemeClr val="accent6">
                    <a:lumMod val="50000"/>
                  </a:schemeClr>
                </a:solidFill>
              </a:rPr>
              <a:t>  from </a:t>
            </a:r>
            <a:r>
              <a:rPr lang="en-US" sz="2800" b="1" dirty="0" err="1">
                <a:solidFill>
                  <a:schemeClr val="accent6">
                    <a:lumMod val="50000"/>
                  </a:schemeClr>
                </a:solidFill>
              </a:rPr>
              <a:t>x$kghlu</a:t>
            </a:r>
            <a:r>
              <a:rPr lang="en-US" sz="2800" b="1" dirty="0">
                <a:solidFill>
                  <a:schemeClr val="accent6">
                    <a:lumMod val="50000"/>
                  </a:schemeClr>
                </a:solidFill>
              </a:rPr>
              <a:t>  where </a:t>
            </a:r>
            <a:r>
              <a:rPr lang="en-US" sz="2800" b="1" dirty="0" err="1">
                <a:solidFill>
                  <a:schemeClr val="accent6">
                    <a:lumMod val="50000"/>
                  </a:schemeClr>
                </a:solidFill>
              </a:rPr>
              <a:t>kghlushrpool</a:t>
            </a:r>
            <a:r>
              <a:rPr lang="en-US" sz="2800" b="1" dirty="0">
                <a:solidFill>
                  <a:schemeClr val="accent6">
                    <a:lumMod val="50000"/>
                  </a:schemeClr>
                </a:solidFill>
              </a:rPr>
              <a:t> = 1; </a:t>
            </a:r>
          </a:p>
          <a:p>
            <a:pPr marL="69850" indent="0" eaLnBrk="1" hangingPunct="1">
              <a:buNone/>
            </a:pPr>
            <a:r>
              <a:rPr lang="en-US" sz="2800" b="1" dirty="0" smtClean="0">
                <a:solidFill>
                  <a:srgbClr val="FF0000"/>
                </a:solidFill>
              </a:rPr>
              <a:t>alter </a:t>
            </a:r>
            <a:r>
              <a:rPr lang="en-US" sz="2800" b="1" dirty="0">
                <a:solidFill>
                  <a:srgbClr val="FF0000"/>
                </a:solidFill>
              </a:rPr>
              <a:t>system set "_</a:t>
            </a:r>
            <a:r>
              <a:rPr lang="en-US" sz="2800" b="1" dirty="0" err="1">
                <a:solidFill>
                  <a:srgbClr val="FF0000"/>
                </a:solidFill>
              </a:rPr>
              <a:t>kghdsidx_count</a:t>
            </a:r>
            <a:r>
              <a:rPr lang="en-US" sz="2800" b="1" dirty="0">
                <a:solidFill>
                  <a:srgbClr val="FF0000"/>
                </a:solidFill>
              </a:rPr>
              <a:t>"=1 scope=</a:t>
            </a:r>
            <a:r>
              <a:rPr lang="en-US" sz="2800" b="1" dirty="0" err="1">
                <a:solidFill>
                  <a:srgbClr val="FF0000"/>
                </a:solidFill>
              </a:rPr>
              <a:t>spfile</a:t>
            </a:r>
            <a:r>
              <a:rPr lang="en-US" sz="2800" b="1" dirty="0" smtClean="0">
                <a:solidFill>
                  <a:srgbClr val="FF0000"/>
                </a:solidFill>
              </a:rPr>
              <a:t>;</a:t>
            </a:r>
          </a:p>
          <a:p>
            <a:pPr marL="69850" indent="0" eaLnBrk="1" hangingPunct="1">
              <a:buNone/>
            </a:pPr>
            <a:r>
              <a:rPr lang="en-US" altLang="en-US" sz="2800" dirty="0" smtClean="0"/>
              <a:t>*** Range of valid counts 1 to 7</a:t>
            </a:r>
          </a:p>
          <a:p>
            <a:pPr marL="400050" lvl="1" indent="0" eaLnBrk="1" hangingPunct="1">
              <a:buFont typeface="Arial" pitchFamily="34" charset="0"/>
              <a:buNone/>
            </a:pPr>
            <a:endParaRPr lang="en-US" altLang="en-US" dirty="0" smtClean="0"/>
          </a:p>
          <a:p>
            <a:pPr eaLnBrk="1" hangingPunct="1">
              <a:buFont typeface="Arial" pitchFamily="34" charset="0"/>
              <a:buNone/>
            </a:pPr>
            <a:endParaRPr lang="en-US" altLang="en-US" sz="2400" dirty="0" smtClean="0">
              <a:solidFill>
                <a:srgbClr val="0000FF"/>
              </a:solidFill>
            </a:endParaRPr>
          </a:p>
        </p:txBody>
      </p:sp>
    </p:spTree>
    <p:extLst>
      <p:ext uri="{BB962C8B-B14F-4D97-AF65-F5344CB8AC3E}">
        <p14:creationId xmlns:p14="http://schemas.microsoft.com/office/powerpoint/2010/main" val="196479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723181" y="1808578"/>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4000" b="1" dirty="0">
                <a:solidFill>
                  <a:srgbClr val="0000FF"/>
                </a:solidFill>
              </a:rPr>
              <a:t>Agenda:</a:t>
            </a:r>
          </a:p>
        </p:txBody>
      </p:sp>
      <p:sp>
        <p:nvSpPr>
          <p:cNvPr id="14339" name="TextBox 3"/>
          <p:cNvSpPr txBox="1">
            <a:spLocks noChangeArrowheads="1"/>
          </p:cNvSpPr>
          <p:nvPr/>
        </p:nvSpPr>
        <p:spPr bwMode="auto">
          <a:xfrm>
            <a:off x="723181" y="2516178"/>
            <a:ext cx="7497794"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pPr>
            <a:r>
              <a:rPr lang="en-US" altLang="en-US" sz="2800" b="1" dirty="0"/>
              <a:t>Shared Pool </a:t>
            </a:r>
            <a:r>
              <a:rPr lang="en-US" altLang="en-US" sz="2800" b="1" dirty="0" smtClean="0"/>
              <a:t>Overview and Background Information</a:t>
            </a:r>
            <a:endParaRPr lang="en-US" altLang="en-US" sz="2800" b="1" dirty="0"/>
          </a:p>
          <a:p>
            <a:pPr eaLnBrk="1" hangingPunct="1">
              <a:buFont typeface="Arial" pitchFamily="34" charset="0"/>
              <a:buChar char="•"/>
            </a:pPr>
            <a:r>
              <a:rPr lang="en-US" altLang="en-US" sz="2800" b="1" dirty="0"/>
              <a:t>Approach I </a:t>
            </a:r>
            <a:r>
              <a:rPr lang="en-US" altLang="en-US" sz="2800" b="1" dirty="0">
                <a:sym typeface="Wingdings" pitchFamily="2" charset="2"/>
              </a:rPr>
              <a:t> using </a:t>
            </a:r>
            <a:r>
              <a:rPr lang="en-US" altLang="en-US" sz="2800" b="1" dirty="0"/>
              <a:t>Oracle instrumentation </a:t>
            </a:r>
          </a:p>
          <a:p>
            <a:pPr eaLnBrk="1" hangingPunct="1">
              <a:buFont typeface="Arial" pitchFamily="34" charset="0"/>
              <a:buChar char="•"/>
            </a:pPr>
            <a:r>
              <a:rPr lang="en-US" altLang="en-US" sz="2800" b="1" dirty="0"/>
              <a:t>Approach II </a:t>
            </a:r>
            <a:r>
              <a:rPr lang="en-US" altLang="en-US" sz="2800" b="1" dirty="0">
                <a:sym typeface="Wingdings" pitchFamily="2" charset="2"/>
              </a:rPr>
              <a:t> </a:t>
            </a:r>
            <a:r>
              <a:rPr lang="en-US" altLang="en-US" sz="2800" b="1" dirty="0"/>
              <a:t>monitoring via custom scripting</a:t>
            </a:r>
          </a:p>
          <a:p>
            <a:pPr eaLnBrk="1" hangingPunct="1">
              <a:buFont typeface="Arial" pitchFamily="34" charset="0"/>
              <a:buChar char="•"/>
            </a:pPr>
            <a:r>
              <a:rPr lang="en-US" altLang="en-US" sz="2800" b="1" dirty="0"/>
              <a:t>Approach III </a:t>
            </a:r>
            <a:r>
              <a:rPr lang="en-US" altLang="en-US" sz="2800" b="1" dirty="0">
                <a:sym typeface="Wingdings" pitchFamily="2" charset="2"/>
              </a:rPr>
              <a:t>SQL analysis</a:t>
            </a:r>
          </a:p>
          <a:p>
            <a:pPr eaLnBrk="1" hangingPunct="1">
              <a:buFont typeface="Arial" pitchFamily="34" charset="0"/>
              <a:buChar char="•"/>
            </a:pPr>
            <a:r>
              <a:rPr lang="en-US" altLang="en-US" sz="2800" b="1" dirty="0">
                <a:sym typeface="Wingdings" pitchFamily="2" charset="2"/>
              </a:rPr>
              <a:t>Case </a:t>
            </a:r>
            <a:r>
              <a:rPr lang="en-US" altLang="en-US" sz="2800" b="1" dirty="0" smtClean="0">
                <a:sym typeface="Wingdings" pitchFamily="2" charset="2"/>
              </a:rPr>
              <a:t>Study</a:t>
            </a:r>
            <a:endParaRPr lang="en-US" altLang="en-US" sz="2800" b="1" dirty="0">
              <a:sym typeface="Wingdings" pitchFamily="2" charset="2"/>
            </a:endParaRPr>
          </a:p>
          <a:p>
            <a:pPr eaLnBrk="1" hangingPunct="1">
              <a:buFont typeface="Arial" pitchFamily="34" charset="0"/>
              <a:buChar char="•"/>
            </a:pPr>
            <a:r>
              <a:rPr lang="en-US" altLang="en-US" sz="2800" b="1" dirty="0">
                <a:sym typeface="Wingdings" pitchFamily="2" charset="2"/>
              </a:rPr>
              <a:t>References and Questions</a:t>
            </a:r>
          </a:p>
          <a:p>
            <a:pPr eaLnBrk="1" hangingPunct="1"/>
            <a:endParaRPr lang="en-US" altLang="en-US"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40102"/>
            <a:ext cx="4242562" cy="12698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40102"/>
            <a:ext cx="3124200" cy="1315452"/>
          </a:xfrm>
          <a:prstGeom prst="rect">
            <a:avLst/>
          </a:prstGeom>
        </p:spPr>
      </p:pic>
      <p:sp>
        <p:nvSpPr>
          <p:cNvPr id="4" name="TextBox 3"/>
          <p:cNvSpPr txBox="1"/>
          <p:nvPr/>
        </p:nvSpPr>
        <p:spPr>
          <a:xfrm>
            <a:off x="4419600" y="1589236"/>
            <a:ext cx="4495800" cy="400110"/>
          </a:xfrm>
          <a:prstGeom prst="rect">
            <a:avLst/>
          </a:prstGeom>
          <a:noFill/>
        </p:spPr>
        <p:txBody>
          <a:bodyPr wrap="square" rtlCol="0">
            <a:spAutoFit/>
          </a:bodyPr>
          <a:lstStyle/>
          <a:p>
            <a:r>
              <a:rPr lang="en-US" sz="2000" b="1" dirty="0" smtClean="0"/>
              <a:t>May 12-14 Cleveland State University</a:t>
            </a:r>
            <a:endParaRPr lang="en-US" sz="2000" b="1" dirty="0"/>
          </a:p>
        </p:txBody>
      </p:sp>
      <p:sp>
        <p:nvSpPr>
          <p:cNvPr id="5" name="Rectangle 4"/>
          <p:cNvSpPr/>
          <p:nvPr/>
        </p:nvSpPr>
        <p:spPr>
          <a:xfrm>
            <a:off x="4419600" y="1989346"/>
            <a:ext cx="4648200" cy="400110"/>
          </a:xfrm>
          <a:prstGeom prst="rect">
            <a:avLst/>
          </a:prstGeom>
        </p:spPr>
        <p:txBody>
          <a:bodyPr wrap="square">
            <a:spAutoFit/>
          </a:bodyPr>
          <a:lstStyle/>
          <a:p>
            <a:r>
              <a:rPr lang="en-US" sz="2000" b="1" dirty="0">
                <a:solidFill>
                  <a:srgbClr val="FF0000"/>
                </a:solidFill>
              </a:rPr>
              <a:t>https://www.neooug.org/gloc/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229600" cy="1143000"/>
          </a:xfrm>
        </p:spPr>
        <p:txBody>
          <a:bodyPr>
            <a:normAutofit fontScale="90000"/>
          </a:bodyPr>
          <a:lstStyle/>
          <a:p>
            <a:pPr eaLnBrk="1" fontAlgn="auto" hangingPunct="1">
              <a:spcAft>
                <a:spcPts val="0"/>
              </a:spcAft>
              <a:defRPr/>
            </a:pPr>
            <a:r>
              <a:rPr lang="en-US" b="1" dirty="0" smtClean="0">
                <a:solidFill>
                  <a:srgbClr val="0000FF"/>
                </a:solidFill>
              </a:rPr>
              <a:t>approach I – built in MONITORING</a:t>
            </a:r>
          </a:p>
        </p:txBody>
      </p:sp>
      <p:sp>
        <p:nvSpPr>
          <p:cNvPr id="20483" name="Content Placeholder 2"/>
          <p:cNvSpPr>
            <a:spLocks noGrp="1"/>
          </p:cNvSpPr>
          <p:nvPr>
            <p:ph idx="1"/>
          </p:nvPr>
        </p:nvSpPr>
        <p:spPr>
          <a:xfrm>
            <a:off x="533400" y="1143000"/>
            <a:ext cx="8229600" cy="5181600"/>
          </a:xfrm>
        </p:spPr>
        <p:txBody>
          <a:bodyPr/>
          <a:lstStyle/>
          <a:p>
            <a:pPr eaLnBrk="1" hangingPunct="1"/>
            <a:r>
              <a:rPr lang="en-US" altLang="en-US" sz="2400" dirty="0" smtClean="0"/>
              <a:t>Oracle views </a:t>
            </a:r>
            <a:r>
              <a:rPr lang="en-US" altLang="en-US" sz="2400" dirty="0" err="1" smtClean="0"/>
              <a:t>v$sgainfo</a:t>
            </a:r>
            <a:r>
              <a:rPr lang="en-US" altLang="en-US" sz="2400" dirty="0" smtClean="0"/>
              <a:t> </a:t>
            </a:r>
            <a:r>
              <a:rPr lang="en-US" altLang="en-US" sz="2400" dirty="0" err="1" smtClean="0"/>
              <a:t>v$sgastat</a:t>
            </a:r>
            <a:r>
              <a:rPr lang="en-US" altLang="en-US" sz="2400" dirty="0" smtClean="0"/>
              <a:t> </a:t>
            </a:r>
            <a:r>
              <a:rPr lang="en-US" altLang="en-US" sz="1400" dirty="0" smtClean="0"/>
              <a:t>( </a:t>
            </a:r>
            <a:r>
              <a:rPr lang="en-US" altLang="en-US" sz="1400" dirty="0" err="1" smtClean="0"/>
              <a:t>v$shared_pool_advice</a:t>
            </a:r>
            <a:r>
              <a:rPr lang="en-US" altLang="en-US" sz="1400" dirty="0" smtClean="0"/>
              <a:t> )</a:t>
            </a:r>
          </a:p>
          <a:p>
            <a:pPr eaLnBrk="1" hangingPunct="1"/>
            <a:r>
              <a:rPr lang="en-US" altLang="en-US" sz="2800" dirty="0" err="1" smtClean="0"/>
              <a:t>v$sgainfo</a:t>
            </a:r>
            <a:r>
              <a:rPr lang="en-US" altLang="en-US" sz="2800" dirty="0" smtClean="0"/>
              <a:t> looks similar to </a:t>
            </a:r>
            <a:r>
              <a:rPr lang="en-US" altLang="en-US" sz="2800" dirty="0" err="1" smtClean="0"/>
              <a:t>init</a:t>
            </a:r>
            <a:r>
              <a:rPr lang="en-US" altLang="en-US" sz="2800" dirty="0" smtClean="0"/>
              <a:t> </a:t>
            </a:r>
            <a:r>
              <a:rPr lang="en-US" altLang="en-US" sz="2800" dirty="0" err="1" smtClean="0"/>
              <a:t>parms</a:t>
            </a:r>
            <a:endParaRPr lang="en-US" altLang="en-US" sz="2800" dirty="0" smtClean="0"/>
          </a:p>
          <a:p>
            <a:pPr eaLnBrk="1" hangingPunct="1"/>
            <a:r>
              <a:rPr lang="en-US" altLang="en-US" sz="2800" dirty="0" err="1" smtClean="0"/>
              <a:t>v$sgastat</a:t>
            </a:r>
            <a:r>
              <a:rPr lang="en-US" altLang="en-US" sz="2800" dirty="0" smtClean="0"/>
              <a:t> has details and specifics </a:t>
            </a:r>
          </a:p>
          <a:p>
            <a:pPr eaLnBrk="1" hangingPunct="1"/>
            <a:r>
              <a:rPr lang="en-US" altLang="en-US" sz="2800" dirty="0" smtClean="0"/>
              <a:t>History DBA_HIST_SGASTAT (by AWR </a:t>
            </a:r>
            <a:r>
              <a:rPr lang="en-US" altLang="en-US" sz="2800" dirty="0" err="1" smtClean="0"/>
              <a:t>snapid</a:t>
            </a:r>
            <a:r>
              <a:rPr lang="en-US" altLang="en-US" sz="2800" dirty="0" smtClean="0"/>
              <a:t> )</a:t>
            </a:r>
          </a:p>
          <a:p>
            <a:pPr eaLnBrk="1" hangingPunct="1"/>
            <a:r>
              <a:rPr lang="en-GB" altLang="en-US" sz="2400" dirty="0" smtClean="0"/>
              <a:t>V$DB_OBJECT_CACHE items in library cache</a:t>
            </a:r>
            <a:r>
              <a:rPr lang="en-US" altLang="en-US" sz="2400" dirty="0" smtClean="0"/>
              <a:t> </a:t>
            </a:r>
          </a:p>
          <a:p>
            <a:pPr eaLnBrk="1" hangingPunct="1"/>
            <a:r>
              <a:rPr lang="en-US" altLang="en-US" sz="2800" dirty="0" smtClean="0"/>
              <a:t>We will look at these queries:</a:t>
            </a:r>
          </a:p>
          <a:p>
            <a:pPr marL="400050" lvl="1" indent="0" eaLnBrk="1" hangingPunct="1">
              <a:buFont typeface="Arial" pitchFamily="34" charset="0"/>
              <a:buNone/>
            </a:pPr>
            <a:r>
              <a:rPr lang="en-US" altLang="en-US" dirty="0" smtClean="0"/>
              <a:t>select * from </a:t>
            </a:r>
            <a:r>
              <a:rPr lang="en-US" altLang="en-US" dirty="0" err="1" smtClean="0"/>
              <a:t>v$sgainfo</a:t>
            </a:r>
            <a:endParaRPr lang="en-US" altLang="en-US" dirty="0" smtClean="0"/>
          </a:p>
          <a:p>
            <a:pPr marL="400050" lvl="1" indent="0" eaLnBrk="1" hangingPunct="1">
              <a:buFont typeface="Arial" pitchFamily="34" charset="0"/>
              <a:buNone/>
            </a:pPr>
            <a:r>
              <a:rPr lang="en-US" altLang="en-US" dirty="0" smtClean="0"/>
              <a:t>select * from </a:t>
            </a:r>
            <a:r>
              <a:rPr lang="en-US" altLang="en-US" dirty="0" err="1" smtClean="0"/>
              <a:t>v$sgastat</a:t>
            </a:r>
            <a:r>
              <a:rPr lang="en-US" altLang="en-US" dirty="0" smtClean="0"/>
              <a:t> order by bytes </a:t>
            </a:r>
            <a:r>
              <a:rPr lang="en-US" altLang="en-US" dirty="0" err="1" smtClean="0"/>
              <a:t>desc</a:t>
            </a:r>
            <a:endParaRPr lang="en-US" altLang="en-US" dirty="0" smtClean="0"/>
          </a:p>
          <a:p>
            <a:pPr marL="400050" lvl="1" indent="0" eaLnBrk="1" hangingPunct="1">
              <a:buFont typeface="Arial" pitchFamily="34" charset="0"/>
              <a:buNone/>
            </a:pPr>
            <a:r>
              <a:rPr lang="en-US" altLang="en-US" dirty="0" smtClean="0"/>
              <a:t>select * from </a:t>
            </a:r>
            <a:r>
              <a:rPr lang="en-US" altLang="en-US" dirty="0" err="1" smtClean="0"/>
              <a:t>v$sgastat</a:t>
            </a:r>
            <a:r>
              <a:rPr lang="en-US" altLang="en-US" dirty="0" smtClean="0"/>
              <a:t> where name like '%ASM%'  order by bytes </a:t>
            </a:r>
            <a:r>
              <a:rPr lang="en-US" altLang="en-US" dirty="0" err="1" smtClean="0"/>
              <a:t>desc</a:t>
            </a:r>
            <a:endParaRPr lang="en-US" altLang="en-US" dirty="0" smtClean="0"/>
          </a:p>
          <a:p>
            <a:pPr eaLnBrk="1" hangingPunct="1">
              <a:buFont typeface="Arial" pitchFamily="34" charset="0"/>
              <a:buNone/>
            </a:pPr>
            <a:r>
              <a:rPr lang="en-US" altLang="en-US" sz="2400" dirty="0" smtClean="0"/>
              <a:t>*** AWR reports have volumes of relevant information</a:t>
            </a:r>
          </a:p>
          <a:p>
            <a:pPr eaLnBrk="1" hangingPunct="1">
              <a:buFont typeface="Arial" pitchFamily="34" charset="0"/>
              <a:buNone/>
            </a:pPr>
            <a:r>
              <a:rPr lang="en-US" altLang="en-US" sz="2400" dirty="0" smtClean="0"/>
              <a:t>*** If using Oracle dynamic memory </a:t>
            </a:r>
            <a:r>
              <a:rPr lang="en-US" altLang="en-US" sz="2400" dirty="0" err="1" smtClean="0"/>
              <a:t>mgmt</a:t>
            </a:r>
            <a:r>
              <a:rPr lang="en-US" altLang="en-US" sz="2400" dirty="0" smtClean="0"/>
              <a:t> views like:</a:t>
            </a:r>
            <a:r>
              <a:rPr lang="en-US" altLang="en-US" sz="2400" dirty="0" smtClean="0">
                <a:solidFill>
                  <a:srgbClr val="0000FF"/>
                </a:solidFill>
              </a:rPr>
              <a:t> </a:t>
            </a:r>
            <a:r>
              <a:rPr lang="en-US" altLang="en-US" sz="2400" dirty="0" err="1" smtClean="0">
                <a:solidFill>
                  <a:srgbClr val="0000FF"/>
                </a:solidFill>
              </a:rPr>
              <a:t>v$sga_dynamic_components</a:t>
            </a:r>
            <a:r>
              <a:rPr lang="en-US" altLang="en-US" sz="2400" dirty="0" smtClean="0">
                <a:solidFill>
                  <a:srgbClr val="0000FF"/>
                </a:solidFill>
              </a:rPr>
              <a:t>, </a:t>
            </a:r>
            <a:r>
              <a:rPr lang="en-US" altLang="en-US" sz="2400" dirty="0" err="1" smtClean="0">
                <a:solidFill>
                  <a:srgbClr val="0000FF"/>
                </a:solidFill>
              </a:rPr>
              <a:t>v$sga_resize_ops</a:t>
            </a:r>
            <a:r>
              <a:rPr lang="en-US" altLang="en-US" sz="2400" dirty="0" smtClean="0">
                <a:solidFill>
                  <a:srgbClr val="0000FF"/>
                </a:solidFill>
              </a:rPr>
              <a:t> …</a:t>
            </a:r>
          </a:p>
        </p:txBody>
      </p:sp>
    </p:spTree>
    <p:extLst>
      <p:ext uri="{BB962C8B-B14F-4D97-AF65-F5344CB8AC3E}">
        <p14:creationId xmlns:p14="http://schemas.microsoft.com/office/powerpoint/2010/main" val="210230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8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8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71600" y="304800"/>
            <a:ext cx="5257800" cy="792163"/>
          </a:xfrm>
        </p:spPr>
        <p:txBody>
          <a:bodyPr>
            <a:noAutofit/>
          </a:bodyPr>
          <a:lstStyle/>
          <a:p>
            <a:pPr eaLnBrk="1" fontAlgn="auto" hangingPunct="1">
              <a:spcAft>
                <a:spcPts val="0"/>
              </a:spcAft>
              <a:defRPr/>
            </a:pPr>
            <a:r>
              <a:rPr lang="en-US" sz="2800" b="1" dirty="0" smtClean="0">
                <a:solidFill>
                  <a:srgbClr val="0000FF"/>
                </a:solidFill>
              </a:rPr>
              <a:t>select * from </a:t>
            </a:r>
            <a:r>
              <a:rPr lang="en-US" sz="2800" b="1" dirty="0" err="1" smtClean="0">
                <a:solidFill>
                  <a:srgbClr val="0000FF"/>
                </a:solidFill>
              </a:rPr>
              <a:t>v$sgainfo</a:t>
            </a:r>
            <a:endParaRPr lang="en-US" sz="2800" b="1" dirty="0" smtClean="0">
              <a:solidFill>
                <a:srgbClr val="0000FF"/>
              </a:solidFill>
            </a:endParaRPr>
          </a:p>
        </p:txBody>
      </p:sp>
      <p:graphicFrame>
        <p:nvGraphicFramePr>
          <p:cNvPr id="22582" name="Group 54"/>
          <p:cNvGraphicFramePr>
            <a:graphicFrameLocks noGrp="1"/>
          </p:cNvGraphicFramePr>
          <p:nvPr>
            <p:ph idx="1"/>
          </p:nvPr>
        </p:nvGraphicFramePr>
        <p:xfrm>
          <a:off x="646113" y="1066800"/>
          <a:ext cx="7583487" cy="4808534"/>
        </p:xfrm>
        <a:graphic>
          <a:graphicData uri="http://schemas.openxmlformats.org/drawingml/2006/table">
            <a:tbl>
              <a:tblPr/>
              <a:tblGrid>
                <a:gridCol w="3859212"/>
                <a:gridCol w="1624013"/>
                <a:gridCol w="2100262"/>
              </a:tblGrid>
              <a:tr h="331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NAME</a:t>
                      </a:r>
                    </a:p>
                  </a:txBody>
                  <a:tcPr marL="87237" marR="87237" marT="43619" marB="43619" anchor="ctr"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BYTES</a:t>
                      </a:r>
                    </a:p>
                  </a:txBody>
                  <a:tcPr marL="87237" marR="87237" marT="43619" marB="43619" anchor="ctr"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RESIZEABLE</a:t>
                      </a:r>
                    </a:p>
                  </a:txBody>
                  <a:tcPr marL="87237" marR="87237" marT="43619" marB="43619" anchor="ctr" horzOverflow="overflow">
                    <a:lnL>
                      <a:noFill/>
                    </a:lnL>
                    <a:lnR>
                      <a:noFill/>
                    </a:lnR>
                    <a:lnT>
                      <a:noFill/>
                    </a:lnT>
                    <a:lnB>
                      <a:noFill/>
                    </a:lnB>
                    <a:lnTlToBr>
                      <a:noFill/>
                    </a:lnTlToBr>
                    <a:lnBlToTr>
                      <a:noFill/>
                    </a:lnBlToTr>
                    <a:solidFill>
                      <a:srgbClr val="C0C0C0"/>
                    </a:solidFill>
                  </a:tcPr>
                </a:tc>
              </a:tr>
              <a:tr h="3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Fixed SGA Size</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2169104</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No</a:t>
                      </a:r>
                    </a:p>
                  </a:txBody>
                  <a:tcPr marL="87237" marR="87237" marT="43619" marB="43619" anchor="ctr" horzOverflow="overflow">
                    <a:lnL>
                      <a:noFill/>
                    </a:lnL>
                    <a:lnR>
                      <a:noFill/>
                    </a:lnR>
                    <a:lnT>
                      <a:noFill/>
                    </a:lnT>
                    <a:lnB>
                      <a:noFill/>
                    </a:lnB>
                    <a:lnTlToBr>
                      <a:noFill/>
                    </a:lnTlToBr>
                    <a:lnBlToTr>
                      <a:noFill/>
                    </a:lnBlToTr>
                    <a:noFill/>
                  </a:tcPr>
                </a:tc>
              </a:tr>
              <a:tr h="331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Redo Buffers</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50548736</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No</a:t>
                      </a:r>
                    </a:p>
                  </a:txBody>
                  <a:tcPr marL="87237" marR="87237" marT="43619" marB="43619" anchor="ctr" horzOverflow="overflow">
                    <a:lnL>
                      <a:noFill/>
                    </a:lnL>
                    <a:lnR>
                      <a:noFill/>
                    </a:lnR>
                    <a:lnT>
                      <a:noFill/>
                    </a:lnT>
                    <a:lnB>
                      <a:noFill/>
                    </a:lnB>
                    <a:lnTlToBr>
                      <a:noFill/>
                    </a:lnTlToBr>
                    <a:lnBlToTr>
                      <a:noFill/>
                    </a:lnBlToTr>
                    <a:noFill/>
                  </a:tcPr>
                </a:tc>
              </a:tr>
              <a:tr h="3334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Buffer Cache Size</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6442450944</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Yes</a:t>
                      </a:r>
                    </a:p>
                  </a:txBody>
                  <a:tcPr marL="87237" marR="87237" marT="43619" marB="43619" anchor="ctr" horzOverflow="overflow">
                    <a:lnL>
                      <a:noFill/>
                    </a:lnL>
                    <a:lnR>
                      <a:noFill/>
                    </a:lnR>
                    <a:lnT>
                      <a:noFill/>
                    </a:lnT>
                    <a:lnB>
                      <a:noFill/>
                    </a:lnB>
                    <a:lnTlToBr>
                      <a:noFill/>
                    </a:lnTlToBr>
                    <a:lnBlToTr>
                      <a:noFill/>
                    </a:lnBlToTr>
                    <a:noFill/>
                  </a:tcPr>
                </a:tc>
              </a:tr>
              <a:tr h="331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Shared Pool Size</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2818572288</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Yes</a:t>
                      </a:r>
                    </a:p>
                  </a:txBody>
                  <a:tcPr marL="87237" marR="87237" marT="43619" marB="43619" anchor="ctr" horzOverflow="overflow">
                    <a:lnL>
                      <a:noFill/>
                    </a:lnL>
                    <a:lnR>
                      <a:noFill/>
                    </a:lnR>
                    <a:lnT>
                      <a:noFill/>
                    </a:lnT>
                    <a:lnB>
                      <a:noFill/>
                    </a:lnB>
                    <a:lnTlToBr>
                      <a:noFill/>
                    </a:lnTlToBr>
                    <a:lnBlToTr>
                      <a:noFill/>
                    </a:lnBlToTr>
                    <a:noFill/>
                  </a:tcPr>
                </a:tc>
              </a:tr>
              <a:tr h="3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Large Pool Size</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268435456</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Yes</a:t>
                      </a:r>
                    </a:p>
                  </a:txBody>
                  <a:tcPr marL="87237" marR="87237" marT="43619" marB="43619" anchor="ctr" horzOverflow="overflow">
                    <a:lnL>
                      <a:noFill/>
                    </a:lnL>
                    <a:lnR>
                      <a:noFill/>
                    </a:lnR>
                    <a:lnT>
                      <a:noFill/>
                    </a:lnT>
                    <a:lnB>
                      <a:noFill/>
                    </a:lnB>
                    <a:lnTlToBr>
                      <a:noFill/>
                    </a:lnTlToBr>
                    <a:lnBlToTr>
                      <a:noFill/>
                    </a:lnBlToTr>
                    <a:noFill/>
                  </a:tcPr>
                </a:tc>
              </a:tr>
              <a:tr h="3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Java Pool Size</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268435456</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Yes</a:t>
                      </a:r>
                    </a:p>
                  </a:txBody>
                  <a:tcPr marL="87237" marR="87237" marT="43619" marB="43619" anchor="ctr" horzOverflow="overflow">
                    <a:lnL>
                      <a:noFill/>
                    </a:lnL>
                    <a:lnR>
                      <a:noFill/>
                    </a:lnR>
                    <a:lnT>
                      <a:noFill/>
                    </a:lnT>
                    <a:lnB>
                      <a:noFill/>
                    </a:lnB>
                    <a:lnTlToBr>
                      <a:noFill/>
                    </a:lnTlToBr>
                    <a:lnBlToTr>
                      <a:noFill/>
                    </a:lnBlToTr>
                    <a:noFill/>
                  </a:tcPr>
                </a:tc>
              </a:tr>
              <a:tr h="331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Streams Pool Size</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268435456</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Yes</a:t>
                      </a:r>
                    </a:p>
                  </a:txBody>
                  <a:tcPr marL="87237" marR="87237" marT="43619" marB="43619" anchor="ctr" horzOverflow="overflow">
                    <a:lnL>
                      <a:noFill/>
                    </a:lnL>
                    <a:lnR>
                      <a:noFill/>
                    </a:lnR>
                    <a:lnT>
                      <a:noFill/>
                    </a:lnT>
                    <a:lnB>
                      <a:noFill/>
                    </a:lnB>
                    <a:lnTlToBr>
                      <a:noFill/>
                    </a:lnTlToBr>
                    <a:lnBlToTr>
                      <a:noFill/>
                    </a:lnBlToTr>
                    <a:noFill/>
                  </a:tcPr>
                </a:tc>
              </a:tr>
              <a:tr h="331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Shared IO Pool Size</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0</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Yes</a:t>
                      </a:r>
                    </a:p>
                  </a:txBody>
                  <a:tcPr marL="87237" marR="87237" marT="43619" marB="43619" anchor="ctr" horzOverflow="overflow">
                    <a:lnL>
                      <a:noFill/>
                    </a:lnL>
                    <a:lnR>
                      <a:noFill/>
                    </a:lnR>
                    <a:lnT>
                      <a:noFill/>
                    </a:lnT>
                    <a:lnB>
                      <a:noFill/>
                    </a:lnB>
                    <a:lnTlToBr>
                      <a:noFill/>
                    </a:lnTlToBr>
                    <a:lnBlToTr>
                      <a:noFill/>
                    </a:lnBlToTr>
                    <a:noFill/>
                  </a:tcPr>
                </a:tc>
              </a:tr>
              <a:tr h="3334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Granule Size</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33554432</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No</a:t>
                      </a:r>
                    </a:p>
                  </a:txBody>
                  <a:tcPr marL="87237" marR="87237" marT="43619" marB="43619" anchor="ctr" horzOverflow="overflow">
                    <a:lnL>
                      <a:noFill/>
                    </a:lnL>
                    <a:lnR>
                      <a:noFill/>
                    </a:lnR>
                    <a:lnT>
                      <a:noFill/>
                    </a:lnT>
                    <a:lnB>
                      <a:noFill/>
                    </a:lnB>
                    <a:lnTlToBr>
                      <a:noFill/>
                    </a:lnTlToBr>
                    <a:lnBlToTr>
                      <a:noFill/>
                    </a:lnBlToTr>
                    <a:noFill/>
                  </a:tcPr>
                </a:tc>
              </a:tr>
              <a:tr h="331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Maximum SGA Size</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10689474560</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No</a:t>
                      </a:r>
                    </a:p>
                  </a:txBody>
                  <a:tcPr marL="87237" marR="87237" marT="43619" marB="43619" anchor="ctr" horzOverflow="overflow">
                    <a:lnL>
                      <a:noFill/>
                    </a:lnL>
                    <a:lnR>
                      <a:noFill/>
                    </a:lnR>
                    <a:lnT>
                      <a:noFill/>
                    </a:lnT>
                    <a:lnB>
                      <a:noFill/>
                    </a:lnB>
                    <a:lnTlToBr>
                      <a:noFill/>
                    </a:lnTlToBr>
                    <a:lnBlToTr>
                      <a:noFill/>
                    </a:lnBlToTr>
                    <a:noFill/>
                  </a:tcPr>
                </a:tc>
              </a:tr>
              <a:tr h="581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Startup overhead in Shared Pool</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603979776</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No</a:t>
                      </a:r>
                    </a:p>
                  </a:txBody>
                  <a:tcPr marL="87237" marR="87237" marT="43619" marB="43619" anchor="ctr" horzOverflow="overflow">
                    <a:lnL>
                      <a:noFill/>
                    </a:lnL>
                    <a:lnR>
                      <a:noFill/>
                    </a:lnR>
                    <a:lnT>
                      <a:noFill/>
                    </a:lnT>
                    <a:lnB>
                      <a:noFill/>
                    </a:lnB>
                    <a:lnTlToBr>
                      <a:noFill/>
                    </a:lnTlToBr>
                    <a:lnBlToTr>
                      <a:noFill/>
                    </a:lnBlToTr>
                    <a:noFill/>
                  </a:tcPr>
                </a:tc>
              </a:tr>
              <a:tr h="5778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Free SGA Memory Available</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570425344</a:t>
                      </a:r>
                    </a:p>
                  </a:txBody>
                  <a:tcPr marL="87237" marR="87237" marT="43619" marB="43619"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cs typeface="Arial" pitchFamily="34" charset="0"/>
                        </a:rPr>
                        <a:t> </a:t>
                      </a:r>
                    </a:p>
                  </a:txBody>
                  <a:tcPr marL="87237" marR="87237" marT="43619" marB="43619"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47800" y="304800"/>
            <a:ext cx="5334000" cy="715963"/>
          </a:xfrm>
        </p:spPr>
        <p:txBody>
          <a:bodyPr>
            <a:normAutofit fontScale="90000"/>
          </a:bodyPr>
          <a:lstStyle/>
          <a:p>
            <a:pPr eaLnBrk="1" fontAlgn="auto" hangingPunct="1">
              <a:spcAft>
                <a:spcPts val="0"/>
              </a:spcAft>
              <a:defRPr/>
            </a:pPr>
            <a:r>
              <a:rPr lang="en-US" sz="2800" b="1" dirty="0" smtClean="0">
                <a:solidFill>
                  <a:srgbClr val="0000FF"/>
                </a:solidFill>
              </a:rPr>
              <a:t>select * from </a:t>
            </a:r>
            <a:r>
              <a:rPr lang="en-US" sz="2800" b="1" dirty="0" err="1" smtClean="0">
                <a:solidFill>
                  <a:srgbClr val="0000FF"/>
                </a:solidFill>
              </a:rPr>
              <a:t>v$sgastat</a:t>
            </a:r>
            <a:r>
              <a:rPr lang="en-US" sz="2800" b="1" dirty="0" smtClean="0">
                <a:solidFill>
                  <a:srgbClr val="0000FF"/>
                </a:solidFill>
              </a:rPr>
              <a:t/>
            </a:r>
            <a:br>
              <a:rPr lang="en-US" sz="2800" b="1" dirty="0" smtClean="0">
                <a:solidFill>
                  <a:srgbClr val="0000FF"/>
                </a:solidFill>
              </a:rPr>
            </a:br>
            <a:r>
              <a:rPr lang="en-US" sz="2800" b="1" dirty="0" smtClean="0">
                <a:solidFill>
                  <a:srgbClr val="0000FF"/>
                </a:solidFill>
              </a:rPr>
              <a:t>order by bytes </a:t>
            </a:r>
            <a:r>
              <a:rPr lang="en-US" sz="2800" b="1" dirty="0" err="1" smtClean="0">
                <a:solidFill>
                  <a:srgbClr val="0000FF"/>
                </a:solidFill>
              </a:rPr>
              <a:t>desc</a:t>
            </a:r>
            <a:endParaRPr lang="en-US" sz="2800" b="1" dirty="0" smtClean="0">
              <a:solidFill>
                <a:srgbClr val="0000FF"/>
              </a:solidFill>
            </a:endParaRPr>
          </a:p>
        </p:txBody>
      </p:sp>
      <p:graphicFrame>
        <p:nvGraphicFramePr>
          <p:cNvPr id="23597" name="Group 45"/>
          <p:cNvGraphicFramePr>
            <a:graphicFrameLocks noGrp="1"/>
          </p:cNvGraphicFramePr>
          <p:nvPr>
            <p:ph idx="1"/>
          </p:nvPr>
        </p:nvGraphicFramePr>
        <p:xfrm>
          <a:off x="609600" y="1219200"/>
          <a:ext cx="7543800" cy="5037141"/>
        </p:xfrm>
        <a:graphic>
          <a:graphicData uri="http://schemas.openxmlformats.org/drawingml/2006/table">
            <a:tbl>
              <a:tblPr/>
              <a:tblGrid>
                <a:gridCol w="2286000"/>
                <a:gridCol w="2667000"/>
                <a:gridCol w="2590800"/>
              </a:tblGrid>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a:cs typeface="Arial" pitchFamily="34" charset="0"/>
                        </a:rPr>
                        <a:t>POOL</a:t>
                      </a:r>
                    </a:p>
                  </a:txBody>
                  <a:tcPr marT="45741" marB="45741" anchor="ctr"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a:cs typeface="Arial" pitchFamily="34" charset="0"/>
                        </a:rPr>
                        <a:t>NAME</a:t>
                      </a:r>
                    </a:p>
                  </a:txBody>
                  <a:tcPr marT="45741" marB="45741" anchor="ctr" horzOverflow="overflow">
                    <a:lnL>
                      <a:noFill/>
                    </a:lnL>
                    <a:lnR>
                      <a:noFill/>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a:cs typeface="Arial" pitchFamily="34" charset="0"/>
                        </a:rPr>
                        <a:t>                  BYTES</a:t>
                      </a:r>
                    </a:p>
                  </a:txBody>
                  <a:tcPr marT="45741" marB="45741" anchor="ctr" horzOverflow="overflow">
                    <a:lnL>
                      <a:noFill/>
                    </a:lnL>
                    <a:lnR>
                      <a:noFill/>
                    </a:lnR>
                    <a:lnT>
                      <a:noFill/>
                    </a:lnT>
                    <a:lnB>
                      <a:noFill/>
                    </a:lnB>
                    <a:lnTlToBr>
                      <a:noFill/>
                    </a:lnTlToBr>
                    <a:lnBlToTr>
                      <a:noFill/>
                    </a:lnBlToTr>
                    <a:solidFill>
                      <a:srgbClr val="C0C0C0"/>
                    </a:solidFill>
                  </a:tcPr>
                </a:tc>
              </a:tr>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 </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buffer_cache</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6442450944</a:t>
                      </a:r>
                    </a:p>
                  </a:txBody>
                  <a:tcPr marT="45741" marB="45741" anchor="ctr" horzOverflow="overflow">
                    <a:lnL>
                      <a:noFill/>
                    </a:lnL>
                    <a:lnR>
                      <a:noFill/>
                    </a:lnR>
                    <a:lnT>
                      <a:noFill/>
                    </a:lnT>
                    <a:lnB>
                      <a:noFill/>
                    </a:lnB>
                    <a:lnTlToBr>
                      <a:noFill/>
                    </a:lnTlToBr>
                    <a:lnBlToTr>
                      <a:noFill/>
                    </a:lnBlToTr>
                    <a:noFill/>
                  </a:tcPr>
                </a:tc>
              </a:tr>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shared pool</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free memory</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1248483152</a:t>
                      </a:r>
                    </a:p>
                  </a:txBody>
                  <a:tcPr marT="45741" marB="45741" anchor="ctr" horzOverflow="overflow">
                    <a:lnL>
                      <a:noFill/>
                    </a:lnL>
                    <a:lnR>
                      <a:noFill/>
                    </a:lnR>
                    <a:lnT>
                      <a:noFill/>
                    </a:lnT>
                    <a:lnB>
                      <a:noFill/>
                    </a:lnB>
                    <a:lnTlToBr>
                      <a:noFill/>
                    </a:lnTlToBr>
                    <a:lnBlToTr>
                      <a:noFill/>
                    </a:lnBlToTr>
                    <a:noFill/>
                  </a:tcPr>
                </a:tc>
              </a:tr>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shared pool</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sql area</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499130960</a:t>
                      </a:r>
                    </a:p>
                  </a:txBody>
                  <a:tcPr marT="45741" marB="45741" anchor="ctr" horzOverflow="overflow">
                    <a:lnL>
                      <a:noFill/>
                    </a:lnL>
                    <a:lnR>
                      <a:noFill/>
                    </a:lnR>
                    <a:lnT>
                      <a:noFill/>
                    </a:lnT>
                    <a:lnB>
                      <a:noFill/>
                    </a:lnB>
                    <a:lnTlToBr>
                      <a:noFill/>
                    </a:lnTlToBr>
                    <a:lnBlToTr>
                      <a:noFill/>
                    </a:lnBlToTr>
                    <a:noFill/>
                  </a:tcPr>
                </a:tc>
              </a:tr>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streams pool</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free memory</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268426184</a:t>
                      </a:r>
                    </a:p>
                  </a:txBody>
                  <a:tcPr marT="45741" marB="45741" anchor="ctr" horzOverflow="overflow">
                    <a:lnL>
                      <a:noFill/>
                    </a:lnL>
                    <a:lnR>
                      <a:noFill/>
                    </a:lnR>
                    <a:lnT>
                      <a:noFill/>
                    </a:lnT>
                    <a:lnB>
                      <a:noFill/>
                    </a:lnB>
                    <a:lnTlToBr>
                      <a:noFill/>
                    </a:lnTlToBr>
                    <a:lnBlToTr>
                      <a:noFill/>
                    </a:lnBlToTr>
                    <a:noFill/>
                  </a:tcPr>
                </a:tc>
              </a:tr>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large pool</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free memory</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268042240</a:t>
                      </a:r>
                    </a:p>
                  </a:txBody>
                  <a:tcPr marT="45741" marB="45741" anchor="ctr" horzOverflow="overflow">
                    <a:lnL>
                      <a:noFill/>
                    </a:lnL>
                    <a:lnR>
                      <a:noFill/>
                    </a:lnR>
                    <a:lnT>
                      <a:noFill/>
                    </a:lnT>
                    <a:lnB>
                      <a:noFill/>
                    </a:lnB>
                    <a:lnTlToBr>
                      <a:noFill/>
                    </a:lnTlToBr>
                    <a:lnBlToTr>
                      <a:noFill/>
                    </a:lnBlToTr>
                    <a:noFill/>
                  </a:tcPr>
                </a:tc>
              </a:tr>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java pool</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free memory</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256254784</a:t>
                      </a:r>
                    </a:p>
                  </a:txBody>
                  <a:tcPr marT="45741" marB="45741" anchor="ctr" horzOverflow="overflow">
                    <a:lnL>
                      <a:noFill/>
                    </a:lnL>
                    <a:lnR>
                      <a:noFill/>
                    </a:lnR>
                    <a:lnT>
                      <a:noFill/>
                    </a:lnT>
                    <a:lnB>
                      <a:noFill/>
                    </a:lnB>
                    <a:lnTlToBr>
                      <a:noFill/>
                    </a:lnTlToBr>
                    <a:lnBlToTr>
                      <a:noFill/>
                    </a:lnBlToTr>
                    <a:noFill/>
                  </a:tcPr>
                </a:tc>
              </a:tr>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shared pool</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CCursor</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172819840</a:t>
                      </a:r>
                    </a:p>
                  </a:txBody>
                  <a:tcPr marT="45741" marB="45741" anchor="ctr" horzOverflow="overflow">
                    <a:lnL>
                      <a:noFill/>
                    </a:lnL>
                    <a:lnR>
                      <a:noFill/>
                    </a:lnR>
                    <a:lnT>
                      <a:noFill/>
                    </a:lnT>
                    <a:lnB>
                      <a:noFill/>
                    </a:lnB>
                    <a:lnTlToBr>
                      <a:noFill/>
                    </a:lnTlToBr>
                    <a:lnBlToTr>
                      <a:noFill/>
                    </a:lnBlToTr>
                    <a:noFill/>
                  </a:tcPr>
                </a:tc>
              </a:tr>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shared pool</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private strands</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82396160</a:t>
                      </a:r>
                    </a:p>
                  </a:txBody>
                  <a:tcPr marT="45741" marB="45741" anchor="ctr" horzOverflow="overflow">
                    <a:lnL>
                      <a:noFill/>
                    </a:lnL>
                    <a:lnR>
                      <a:noFill/>
                    </a:lnR>
                    <a:lnT>
                      <a:noFill/>
                    </a:lnT>
                    <a:lnB>
                      <a:noFill/>
                    </a:lnB>
                    <a:lnTlToBr>
                      <a:noFill/>
                    </a:lnTlToBr>
                    <a:lnBlToTr>
                      <a:noFill/>
                    </a:lnBlToTr>
                    <a:noFill/>
                  </a:tcPr>
                </a:tc>
              </a:tr>
              <a:tr h="639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shared pool</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event statistics per sess</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62889120</a:t>
                      </a:r>
                    </a:p>
                  </a:txBody>
                  <a:tcPr marT="45741" marB="45741" anchor="ctr" horzOverflow="overflow">
                    <a:lnL>
                      <a:noFill/>
                    </a:lnL>
                    <a:lnR>
                      <a:noFill/>
                    </a:lnR>
                    <a:lnT>
                      <a:noFill/>
                    </a:lnT>
                    <a:lnB>
                      <a:noFill/>
                    </a:lnB>
                    <a:lnTlToBr>
                      <a:noFill/>
                    </a:lnTlToBr>
                    <a:lnBlToTr>
                      <a:noFill/>
                    </a:lnBlToTr>
                    <a:noFill/>
                  </a:tcPr>
                </a:tc>
              </a:tr>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shared pool</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sessions</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61039448</a:t>
                      </a:r>
                    </a:p>
                  </a:txBody>
                  <a:tcPr marT="45741" marB="45741" anchor="ctr" horzOverflow="overflow">
                    <a:lnL>
                      <a:noFill/>
                    </a:lnL>
                    <a:lnR>
                      <a:noFill/>
                    </a:lnR>
                    <a:lnT>
                      <a:noFill/>
                    </a:lnT>
                    <a:lnB>
                      <a:noFill/>
                    </a:lnB>
                    <a:lnTlToBr>
                      <a:noFill/>
                    </a:lnTlToBr>
                    <a:lnBlToTr>
                      <a:noFill/>
                    </a:lnBlToTr>
                    <a:noFill/>
                  </a:tcPr>
                </a:tc>
              </a:tr>
              <a:tr h="3658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shared pool</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PCursor</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53252568</a:t>
                      </a:r>
                    </a:p>
                  </a:txBody>
                  <a:tcPr marT="45741" marB="45741" anchor="ctr" horzOverflow="overflow">
                    <a:lnL>
                      <a:noFill/>
                    </a:lnL>
                    <a:lnR>
                      <a:noFill/>
                    </a:lnR>
                    <a:lnT>
                      <a:noFill/>
                    </a:lnT>
                    <a:lnB>
                      <a:noFill/>
                    </a:lnB>
                    <a:lnTlToBr>
                      <a:noFill/>
                    </a:lnTlToBr>
                    <a:lnBlToTr>
                      <a:noFill/>
                    </a:lnBlToTr>
                    <a:noFill/>
                  </a:tcPr>
                </a:tc>
              </a:tr>
              <a:tr h="373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 </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log_buffer</a:t>
                      </a:r>
                    </a:p>
                  </a:txBody>
                  <a:tcPr marT="45741" marB="4574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ill Sans MT"/>
                          <a:cs typeface="Arial" pitchFamily="34" charset="0"/>
                        </a:rPr>
                        <a:t>50548736</a:t>
                      </a:r>
                    </a:p>
                  </a:txBody>
                  <a:tcPr marT="45741" marB="45741"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5446"/>
            <a:ext cx="5669577" cy="4114800"/>
          </a:xfrm>
          <a:prstGeom prst="rect">
            <a:avLst/>
          </a:prstGeom>
        </p:spPr>
      </p:pic>
      <p:sp>
        <p:nvSpPr>
          <p:cNvPr id="6" name="TextBox 5"/>
          <p:cNvSpPr txBox="1"/>
          <p:nvPr/>
        </p:nvSpPr>
        <p:spPr>
          <a:xfrm>
            <a:off x="6410864" y="2971800"/>
            <a:ext cx="2362200" cy="2031325"/>
          </a:xfrm>
          <a:prstGeom prst="rect">
            <a:avLst/>
          </a:prstGeom>
          <a:noFill/>
        </p:spPr>
        <p:txBody>
          <a:bodyPr wrap="square" rtlCol="0">
            <a:spAutoFit/>
          </a:bodyPr>
          <a:lstStyle/>
          <a:p>
            <a:r>
              <a:rPr lang="en-US" dirty="0" smtClean="0"/>
              <a:t>KGH: NO ACCESS</a:t>
            </a:r>
          </a:p>
          <a:p>
            <a:r>
              <a:rPr lang="en-US" dirty="0" smtClean="0"/>
              <a:t>* * * * * * * * * *</a:t>
            </a:r>
          </a:p>
          <a:p>
            <a:r>
              <a:rPr lang="en-US" b="1" dirty="0" smtClean="0">
                <a:solidFill>
                  <a:srgbClr val="0000FF"/>
                </a:solidFill>
              </a:rPr>
              <a:t>Buffer cache contents </a:t>
            </a:r>
          </a:p>
          <a:p>
            <a:r>
              <a:rPr lang="en-US" b="1" dirty="0" smtClean="0">
                <a:solidFill>
                  <a:srgbClr val="0000FF"/>
                </a:solidFill>
              </a:rPr>
              <a:t>in the shared pool …</a:t>
            </a:r>
          </a:p>
          <a:p>
            <a:r>
              <a:rPr lang="en-US" b="1" dirty="0" smtClean="0">
                <a:solidFill>
                  <a:srgbClr val="0000FF"/>
                </a:solidFill>
              </a:rPr>
              <a:t>Here more than 300+ </a:t>
            </a:r>
            <a:r>
              <a:rPr lang="en-US" b="1" dirty="0" err="1" smtClean="0">
                <a:solidFill>
                  <a:srgbClr val="0000FF"/>
                </a:solidFill>
              </a:rPr>
              <a:t>mb</a:t>
            </a:r>
            <a:r>
              <a:rPr lang="en-US" b="1" dirty="0" smtClean="0">
                <a:solidFill>
                  <a:srgbClr val="0000FF"/>
                </a:solidFill>
              </a:rPr>
              <a:t> from a 1 </a:t>
            </a:r>
            <a:r>
              <a:rPr lang="en-US" b="1" dirty="0" err="1" smtClean="0">
                <a:solidFill>
                  <a:srgbClr val="0000FF"/>
                </a:solidFill>
              </a:rPr>
              <a:t>gb</a:t>
            </a:r>
            <a:r>
              <a:rPr lang="en-US" b="1" dirty="0" smtClean="0">
                <a:solidFill>
                  <a:srgbClr val="0000FF"/>
                </a:solidFill>
              </a:rPr>
              <a:t> shared pool</a:t>
            </a:r>
            <a:endParaRPr lang="en-US" b="1" dirty="0">
              <a:solidFill>
                <a:srgbClr val="0000FF"/>
              </a:solidFill>
            </a:endParaRPr>
          </a:p>
        </p:txBody>
      </p:sp>
      <p:sp>
        <p:nvSpPr>
          <p:cNvPr id="7" name="Left Arrow 6"/>
          <p:cNvSpPr/>
          <p:nvPr/>
        </p:nvSpPr>
        <p:spPr>
          <a:xfrm>
            <a:off x="4800600" y="3048000"/>
            <a:ext cx="1610264"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5702061"/>
            <a:ext cx="6934200" cy="646331"/>
          </a:xfrm>
          <a:prstGeom prst="rect">
            <a:avLst/>
          </a:prstGeom>
          <a:solidFill>
            <a:schemeClr val="bg2"/>
          </a:solidFill>
        </p:spPr>
        <p:txBody>
          <a:bodyPr wrap="square">
            <a:spAutoFit/>
          </a:bodyPr>
          <a:lstStyle/>
          <a:p>
            <a:r>
              <a:rPr lang="en-US" dirty="0"/>
              <a:t>http://blog.tanelpoder.com/2009/09/09/kgh-no-access-allocations-in-vsgastat-buffer-cache-within-shared-pool/</a:t>
            </a:r>
          </a:p>
        </p:txBody>
      </p:sp>
      <p:sp>
        <p:nvSpPr>
          <p:cNvPr id="9" name="Rectangle 8"/>
          <p:cNvSpPr/>
          <p:nvPr/>
        </p:nvSpPr>
        <p:spPr>
          <a:xfrm>
            <a:off x="533400" y="4953000"/>
            <a:ext cx="8153400" cy="830997"/>
          </a:xfrm>
          <a:prstGeom prst="rect">
            <a:avLst/>
          </a:prstGeom>
        </p:spPr>
        <p:txBody>
          <a:bodyPr wrap="square">
            <a:spAutoFit/>
          </a:bodyPr>
          <a:lstStyle/>
          <a:p>
            <a:r>
              <a:rPr lang="en-US" sz="2400" b="1" dirty="0" err="1" smtClean="0"/>
              <a:t>Tanel</a:t>
            </a:r>
            <a:r>
              <a:rPr lang="en-US" sz="2400" b="1" dirty="0" smtClean="0"/>
              <a:t> </a:t>
            </a:r>
            <a:r>
              <a:rPr lang="en-US" sz="2400" b="1" dirty="0" err="1" smtClean="0"/>
              <a:t>Poder</a:t>
            </a:r>
            <a:r>
              <a:rPr lang="en-US" sz="2400" b="1" dirty="0" smtClean="0"/>
              <a:t>: KGH</a:t>
            </a:r>
            <a:r>
              <a:rPr lang="en-US" sz="2400" b="1" dirty="0"/>
              <a:t>: NO ACCESS allocations in V$SGASTAT – buffer cache within shared pool!</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381001"/>
            <a:ext cx="7239000" cy="1447799"/>
          </a:xfrm>
        </p:spPr>
        <p:txBody>
          <a:bodyPr>
            <a:normAutofit fontScale="90000"/>
          </a:bodyPr>
          <a:lstStyle/>
          <a:p>
            <a:pPr eaLnBrk="1" fontAlgn="auto" hangingPunct="1">
              <a:spcAft>
                <a:spcPts val="0"/>
              </a:spcAft>
              <a:defRPr/>
            </a:pP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b="1" dirty="0" smtClean="0">
                <a:solidFill>
                  <a:srgbClr val="0000FF"/>
                </a:solidFill>
              </a:rPr>
              <a:t>select * from </a:t>
            </a:r>
            <a:r>
              <a:rPr lang="en-US" sz="2800" b="1" dirty="0" err="1" smtClean="0">
                <a:solidFill>
                  <a:srgbClr val="0000FF"/>
                </a:solidFill>
              </a:rPr>
              <a:t>v$sgastat</a:t>
            </a:r>
            <a:r>
              <a:rPr lang="en-US" sz="2800" b="1" dirty="0" smtClean="0">
                <a:solidFill>
                  <a:srgbClr val="0000FF"/>
                </a:solidFill>
              </a:rPr>
              <a:t> </a:t>
            </a:r>
            <a:br>
              <a:rPr lang="en-US" sz="2800" b="1" dirty="0" smtClean="0">
                <a:solidFill>
                  <a:srgbClr val="0000FF"/>
                </a:solidFill>
              </a:rPr>
            </a:br>
            <a:r>
              <a:rPr lang="en-US" sz="2800" b="1" dirty="0" smtClean="0">
                <a:solidFill>
                  <a:srgbClr val="0000FF"/>
                </a:solidFill>
              </a:rPr>
              <a:t>where name like '%ASM%'  </a:t>
            </a:r>
            <a:br>
              <a:rPr lang="en-US" sz="2800" b="1" dirty="0" smtClean="0">
                <a:solidFill>
                  <a:srgbClr val="0000FF"/>
                </a:solidFill>
              </a:rPr>
            </a:br>
            <a:r>
              <a:rPr lang="en-US" sz="2800" b="1" dirty="0" smtClean="0">
                <a:solidFill>
                  <a:srgbClr val="0000FF"/>
                </a:solidFill>
              </a:rPr>
              <a:t>order by bytes </a:t>
            </a:r>
            <a:r>
              <a:rPr lang="en-US" sz="2800" b="1" dirty="0" err="1" smtClean="0">
                <a:solidFill>
                  <a:srgbClr val="0000FF"/>
                </a:solidFill>
              </a:rPr>
              <a:t>desc</a:t>
            </a:r>
            <a:r>
              <a:rPr lang="en-US" sz="2800" dirty="0" smtClean="0"/>
              <a:t/>
            </a:r>
            <a:br>
              <a:rPr lang="en-US" sz="2800" dirty="0" smtClean="0"/>
            </a:br>
            <a:r>
              <a:rPr lang="en-US" sz="2800" dirty="0" smtClean="0"/>
              <a:t/>
            </a:r>
            <a:br>
              <a:rPr lang="en-US" sz="2800" dirty="0" smtClean="0"/>
            </a:br>
            <a:r>
              <a:rPr lang="en-US" sz="2200" b="1" dirty="0" smtClean="0"/>
              <a:t>*** Oracle USES many ASM related AREAS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9335527"/>
              </p:ext>
            </p:extLst>
          </p:nvPr>
        </p:nvGraphicFramePr>
        <p:xfrm>
          <a:off x="685800" y="2895600"/>
          <a:ext cx="6858000" cy="2560635"/>
        </p:xfrm>
        <a:graphic>
          <a:graphicData uri="http://schemas.openxmlformats.org/drawingml/2006/table">
            <a:tbl>
              <a:tblPr/>
              <a:tblGrid>
                <a:gridCol w="1828800"/>
                <a:gridCol w="3200400"/>
                <a:gridCol w="1828800"/>
              </a:tblGrid>
              <a:tr h="365805">
                <a:tc>
                  <a:txBody>
                    <a:bodyPr/>
                    <a:lstStyle/>
                    <a:p>
                      <a:pPr algn="l"/>
                      <a:r>
                        <a:rPr lang="en-US" sz="1800" dirty="0"/>
                        <a:t>POOL</a:t>
                      </a:r>
                    </a:p>
                  </a:txBody>
                  <a:tcPr marT="45708" marB="45708" anchor="ctr">
                    <a:lnL>
                      <a:noFill/>
                    </a:lnL>
                    <a:lnR>
                      <a:noFill/>
                    </a:lnR>
                    <a:lnT>
                      <a:noFill/>
                    </a:lnT>
                    <a:lnB>
                      <a:noFill/>
                    </a:lnB>
                    <a:solidFill>
                      <a:srgbClr val="C0C0C0"/>
                    </a:solidFill>
                  </a:tcPr>
                </a:tc>
                <a:tc>
                  <a:txBody>
                    <a:bodyPr/>
                    <a:lstStyle/>
                    <a:p>
                      <a:pPr algn="l"/>
                      <a:r>
                        <a:rPr lang="en-US" sz="1800" dirty="0"/>
                        <a:t>NAME</a:t>
                      </a:r>
                    </a:p>
                  </a:txBody>
                  <a:tcPr marT="45708" marB="45708" anchor="ctr">
                    <a:lnL>
                      <a:noFill/>
                    </a:lnL>
                    <a:lnR>
                      <a:noFill/>
                    </a:lnR>
                    <a:lnT>
                      <a:noFill/>
                    </a:lnT>
                    <a:lnB>
                      <a:noFill/>
                    </a:lnB>
                    <a:solidFill>
                      <a:srgbClr val="C0C0C0"/>
                    </a:solidFill>
                  </a:tcPr>
                </a:tc>
                <a:tc>
                  <a:txBody>
                    <a:bodyPr/>
                    <a:lstStyle/>
                    <a:p>
                      <a:pPr algn="l"/>
                      <a:r>
                        <a:rPr lang="en-US" sz="1800"/>
                        <a:t>BYTES</a:t>
                      </a:r>
                    </a:p>
                  </a:txBody>
                  <a:tcPr marT="45708" marB="45708" anchor="ctr">
                    <a:lnL>
                      <a:noFill/>
                    </a:lnL>
                    <a:lnR>
                      <a:noFill/>
                    </a:lnR>
                    <a:lnT>
                      <a:noFill/>
                    </a:lnT>
                    <a:lnB>
                      <a:noFill/>
                    </a:lnB>
                    <a:solidFill>
                      <a:srgbClr val="C0C0C0"/>
                    </a:solidFill>
                  </a:tcPr>
                </a:tc>
              </a:tr>
              <a:tr h="365805">
                <a:tc>
                  <a:txBody>
                    <a:bodyPr/>
                    <a:lstStyle/>
                    <a:p>
                      <a:r>
                        <a:rPr lang="en-US" sz="1800"/>
                        <a:t>shared pool</a:t>
                      </a:r>
                    </a:p>
                  </a:txBody>
                  <a:tcPr marT="45708" marB="45708" anchor="ctr">
                    <a:lnL>
                      <a:noFill/>
                    </a:lnL>
                    <a:lnR>
                      <a:noFill/>
                    </a:lnR>
                    <a:lnT>
                      <a:noFill/>
                    </a:lnT>
                    <a:lnB>
                      <a:noFill/>
                    </a:lnB>
                  </a:tcPr>
                </a:tc>
                <a:tc>
                  <a:txBody>
                    <a:bodyPr/>
                    <a:lstStyle/>
                    <a:p>
                      <a:r>
                        <a:rPr lang="en-US" sz="1800" dirty="0"/>
                        <a:t>ASM extent pointer array</a:t>
                      </a:r>
                    </a:p>
                  </a:txBody>
                  <a:tcPr marT="45708" marB="45708" anchor="ctr">
                    <a:lnL>
                      <a:noFill/>
                    </a:lnL>
                    <a:lnR>
                      <a:noFill/>
                    </a:lnR>
                    <a:lnT>
                      <a:noFill/>
                    </a:lnT>
                    <a:lnB>
                      <a:noFill/>
                    </a:lnB>
                  </a:tcPr>
                </a:tc>
                <a:tc>
                  <a:txBody>
                    <a:bodyPr/>
                    <a:lstStyle/>
                    <a:p>
                      <a:pPr algn="r"/>
                      <a:r>
                        <a:rPr lang="en-US" sz="1800"/>
                        <a:t>1717120</a:t>
                      </a:r>
                    </a:p>
                  </a:txBody>
                  <a:tcPr marT="45708" marB="45708" anchor="ctr">
                    <a:lnL>
                      <a:noFill/>
                    </a:lnL>
                    <a:lnR>
                      <a:noFill/>
                    </a:lnR>
                    <a:lnT>
                      <a:noFill/>
                    </a:lnT>
                    <a:lnB>
                      <a:noFill/>
                    </a:lnB>
                  </a:tcPr>
                </a:tc>
              </a:tr>
              <a:tr h="365805">
                <a:tc>
                  <a:txBody>
                    <a:bodyPr/>
                    <a:lstStyle/>
                    <a:p>
                      <a:r>
                        <a:rPr lang="en-US" sz="1800"/>
                        <a:t>large pool</a:t>
                      </a:r>
                    </a:p>
                  </a:txBody>
                  <a:tcPr marT="45708" marB="45708" anchor="ctr">
                    <a:lnL>
                      <a:noFill/>
                    </a:lnL>
                    <a:lnR>
                      <a:noFill/>
                    </a:lnR>
                    <a:lnT>
                      <a:noFill/>
                    </a:lnT>
                    <a:lnB>
                      <a:noFill/>
                    </a:lnB>
                  </a:tcPr>
                </a:tc>
                <a:tc>
                  <a:txBody>
                    <a:bodyPr/>
                    <a:lstStyle/>
                    <a:p>
                      <a:r>
                        <a:rPr lang="en-US" sz="1800"/>
                        <a:t>ASM map operations hashta</a:t>
                      </a:r>
                    </a:p>
                  </a:txBody>
                  <a:tcPr marT="45708" marB="45708" anchor="ctr">
                    <a:lnL>
                      <a:noFill/>
                    </a:lnL>
                    <a:lnR>
                      <a:noFill/>
                    </a:lnR>
                    <a:lnT>
                      <a:noFill/>
                    </a:lnT>
                    <a:lnB>
                      <a:noFill/>
                    </a:lnB>
                  </a:tcPr>
                </a:tc>
                <a:tc>
                  <a:txBody>
                    <a:bodyPr/>
                    <a:lstStyle/>
                    <a:p>
                      <a:pPr algn="r"/>
                      <a:r>
                        <a:rPr lang="en-US" sz="1800"/>
                        <a:t>393216</a:t>
                      </a:r>
                    </a:p>
                  </a:txBody>
                  <a:tcPr marT="45708" marB="45708" anchor="ctr">
                    <a:lnL>
                      <a:noFill/>
                    </a:lnL>
                    <a:lnR>
                      <a:noFill/>
                    </a:lnR>
                    <a:lnT>
                      <a:noFill/>
                    </a:lnT>
                    <a:lnB>
                      <a:noFill/>
                    </a:lnB>
                  </a:tcPr>
                </a:tc>
              </a:tr>
              <a:tr h="365805">
                <a:tc>
                  <a:txBody>
                    <a:bodyPr/>
                    <a:lstStyle/>
                    <a:p>
                      <a:r>
                        <a:rPr lang="en-US" sz="1800"/>
                        <a:t>shared pool</a:t>
                      </a:r>
                    </a:p>
                  </a:txBody>
                  <a:tcPr marT="45708" marB="45708" anchor="ctr">
                    <a:lnL>
                      <a:noFill/>
                    </a:lnL>
                    <a:lnR>
                      <a:noFill/>
                    </a:lnR>
                    <a:lnT>
                      <a:noFill/>
                    </a:lnT>
                    <a:lnB>
                      <a:noFill/>
                    </a:lnB>
                  </a:tcPr>
                </a:tc>
                <a:tc>
                  <a:txBody>
                    <a:bodyPr/>
                    <a:lstStyle/>
                    <a:p>
                      <a:r>
                        <a:rPr lang="en-US" sz="1800" dirty="0"/>
                        <a:t>ASM map operations</a:t>
                      </a:r>
                    </a:p>
                  </a:txBody>
                  <a:tcPr marT="45708" marB="45708" anchor="ctr">
                    <a:lnL>
                      <a:noFill/>
                    </a:lnL>
                    <a:lnR>
                      <a:noFill/>
                    </a:lnR>
                    <a:lnT>
                      <a:noFill/>
                    </a:lnT>
                    <a:lnB>
                      <a:noFill/>
                    </a:lnB>
                  </a:tcPr>
                </a:tc>
                <a:tc>
                  <a:txBody>
                    <a:bodyPr/>
                    <a:lstStyle/>
                    <a:p>
                      <a:pPr algn="r"/>
                      <a:r>
                        <a:rPr lang="en-US" sz="1800"/>
                        <a:t>144064</a:t>
                      </a:r>
                    </a:p>
                  </a:txBody>
                  <a:tcPr marT="45708" marB="45708" anchor="ctr">
                    <a:lnL>
                      <a:noFill/>
                    </a:lnL>
                    <a:lnR>
                      <a:noFill/>
                    </a:lnR>
                    <a:lnT>
                      <a:noFill/>
                    </a:lnT>
                    <a:lnB>
                      <a:noFill/>
                    </a:lnB>
                  </a:tcPr>
                </a:tc>
              </a:tr>
              <a:tr h="365805">
                <a:tc>
                  <a:txBody>
                    <a:bodyPr/>
                    <a:lstStyle/>
                    <a:p>
                      <a:r>
                        <a:rPr lang="en-US" sz="1800"/>
                        <a:t>shared pool</a:t>
                      </a:r>
                    </a:p>
                  </a:txBody>
                  <a:tcPr marT="45708" marB="45708" anchor="ctr">
                    <a:lnL>
                      <a:noFill/>
                    </a:lnL>
                    <a:lnR>
                      <a:noFill/>
                    </a:lnR>
                    <a:lnT>
                      <a:noFill/>
                    </a:lnT>
                    <a:lnB>
                      <a:noFill/>
                    </a:lnB>
                  </a:tcPr>
                </a:tc>
                <a:tc>
                  <a:txBody>
                    <a:bodyPr/>
                    <a:lstStyle/>
                    <a:p>
                      <a:r>
                        <a:rPr lang="en-US" sz="1800"/>
                        <a:t>ASM file</a:t>
                      </a:r>
                    </a:p>
                  </a:txBody>
                  <a:tcPr marT="45708" marB="45708" anchor="ctr">
                    <a:lnL>
                      <a:noFill/>
                    </a:lnL>
                    <a:lnR>
                      <a:noFill/>
                    </a:lnR>
                    <a:lnT>
                      <a:noFill/>
                    </a:lnT>
                    <a:lnB>
                      <a:noFill/>
                    </a:lnB>
                  </a:tcPr>
                </a:tc>
                <a:tc>
                  <a:txBody>
                    <a:bodyPr/>
                    <a:lstStyle/>
                    <a:p>
                      <a:pPr algn="r"/>
                      <a:r>
                        <a:rPr lang="en-US" sz="1800"/>
                        <a:t>27576</a:t>
                      </a:r>
                    </a:p>
                  </a:txBody>
                  <a:tcPr marT="45708" marB="45708" anchor="ctr">
                    <a:lnL>
                      <a:noFill/>
                    </a:lnL>
                    <a:lnR>
                      <a:noFill/>
                    </a:lnR>
                    <a:lnT>
                      <a:noFill/>
                    </a:lnT>
                    <a:lnB>
                      <a:noFill/>
                    </a:lnB>
                  </a:tcPr>
                </a:tc>
              </a:tr>
              <a:tr h="365805">
                <a:tc>
                  <a:txBody>
                    <a:bodyPr/>
                    <a:lstStyle/>
                    <a:p>
                      <a:r>
                        <a:rPr lang="en-US" sz="1800"/>
                        <a:t>shared pool</a:t>
                      </a:r>
                    </a:p>
                  </a:txBody>
                  <a:tcPr marT="45708" marB="45708" anchor="ctr">
                    <a:lnL>
                      <a:noFill/>
                    </a:lnL>
                    <a:lnR>
                      <a:noFill/>
                    </a:lnR>
                    <a:lnT>
                      <a:noFill/>
                    </a:lnT>
                    <a:lnB>
                      <a:noFill/>
                    </a:lnB>
                  </a:tcPr>
                </a:tc>
                <a:tc>
                  <a:txBody>
                    <a:bodyPr/>
                    <a:lstStyle/>
                    <a:p>
                      <a:r>
                        <a:rPr lang="en-US" sz="1800"/>
                        <a:t>ASM scan context</a:t>
                      </a:r>
                    </a:p>
                  </a:txBody>
                  <a:tcPr marT="45708" marB="45708" anchor="ctr">
                    <a:lnL>
                      <a:noFill/>
                    </a:lnL>
                    <a:lnR>
                      <a:noFill/>
                    </a:lnR>
                    <a:lnT>
                      <a:noFill/>
                    </a:lnT>
                    <a:lnB>
                      <a:noFill/>
                    </a:lnB>
                  </a:tcPr>
                </a:tc>
                <a:tc>
                  <a:txBody>
                    <a:bodyPr/>
                    <a:lstStyle/>
                    <a:p>
                      <a:pPr algn="r"/>
                      <a:r>
                        <a:rPr lang="en-US" sz="1800"/>
                        <a:t>3288</a:t>
                      </a:r>
                    </a:p>
                  </a:txBody>
                  <a:tcPr marT="45708" marB="45708" anchor="ctr">
                    <a:lnL>
                      <a:noFill/>
                    </a:lnL>
                    <a:lnR>
                      <a:noFill/>
                    </a:lnR>
                    <a:lnT>
                      <a:noFill/>
                    </a:lnT>
                    <a:lnB>
                      <a:noFill/>
                    </a:lnB>
                  </a:tcPr>
                </a:tc>
              </a:tr>
              <a:tr h="365805">
                <a:tc>
                  <a:txBody>
                    <a:bodyPr/>
                    <a:lstStyle/>
                    <a:p>
                      <a:r>
                        <a:rPr lang="en-US" sz="1800"/>
                        <a:t>shared pool</a:t>
                      </a:r>
                    </a:p>
                  </a:txBody>
                  <a:tcPr marT="45708" marB="45708" anchor="ctr">
                    <a:lnL>
                      <a:noFill/>
                    </a:lnL>
                    <a:lnR>
                      <a:noFill/>
                    </a:lnR>
                    <a:lnT>
                      <a:noFill/>
                    </a:lnT>
                    <a:lnB>
                      <a:noFill/>
                    </a:lnB>
                  </a:tcPr>
                </a:tc>
                <a:tc>
                  <a:txBody>
                    <a:bodyPr/>
                    <a:lstStyle/>
                    <a:p>
                      <a:r>
                        <a:rPr lang="en-US" sz="1800" dirty="0"/>
                        <a:t>ASM rollback operations</a:t>
                      </a:r>
                    </a:p>
                  </a:txBody>
                  <a:tcPr marT="45708" marB="45708" anchor="ctr">
                    <a:lnL>
                      <a:noFill/>
                    </a:lnL>
                    <a:lnR>
                      <a:noFill/>
                    </a:lnR>
                    <a:lnT>
                      <a:noFill/>
                    </a:lnT>
                    <a:lnB>
                      <a:noFill/>
                    </a:lnB>
                  </a:tcPr>
                </a:tc>
                <a:tc>
                  <a:txBody>
                    <a:bodyPr/>
                    <a:lstStyle/>
                    <a:p>
                      <a:pPr algn="r"/>
                      <a:r>
                        <a:rPr lang="en-US" sz="1800" dirty="0"/>
                        <a:t>2392</a:t>
                      </a:r>
                    </a:p>
                  </a:txBody>
                  <a:tcPr marT="45708" marB="45708" anchor="ctr">
                    <a:lnL>
                      <a:noFill/>
                    </a:lnL>
                    <a:lnR>
                      <a:noFill/>
                    </a:lnR>
                    <a:lnT>
                      <a:noFill/>
                    </a:lnT>
                    <a:lnB>
                      <a:noFill/>
                    </a:lnB>
                  </a:tcPr>
                </a:tc>
              </a:tr>
            </a:tbl>
          </a:graphicData>
        </a:graphic>
      </p:graphicFrame>
    </p:spTree>
    <p:extLst>
      <p:ext uri="{BB962C8B-B14F-4D97-AF65-F5344CB8AC3E}">
        <p14:creationId xmlns:p14="http://schemas.microsoft.com/office/powerpoint/2010/main" val="4149731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
            <a:ext cx="7620000" cy="1077218"/>
          </a:xfrm>
          <a:prstGeom prst="rect">
            <a:avLst/>
          </a:prstGeom>
          <a:noFill/>
        </p:spPr>
        <p:txBody>
          <a:bodyPr wrap="square" rtlCol="0">
            <a:spAutoFit/>
          </a:bodyPr>
          <a:lstStyle/>
          <a:p>
            <a:r>
              <a:rPr lang="en-US" sz="1600" b="1" dirty="0"/>
              <a:t>select * from ( select </a:t>
            </a:r>
            <a:r>
              <a:rPr lang="en-US" sz="1600" b="1" dirty="0" err="1"/>
              <a:t>row_number</a:t>
            </a:r>
            <a:r>
              <a:rPr lang="en-US" sz="1600" b="1" dirty="0"/>
              <a:t> () over ( partition by namespace order by </a:t>
            </a:r>
            <a:r>
              <a:rPr lang="en-US" sz="1600" b="1" dirty="0" err="1"/>
              <a:t>sharable_mem</a:t>
            </a:r>
            <a:r>
              <a:rPr lang="en-US" sz="1600" b="1" dirty="0"/>
              <a:t> </a:t>
            </a:r>
            <a:r>
              <a:rPr lang="en-US" sz="1600" b="1" dirty="0" err="1"/>
              <a:t>desc</a:t>
            </a:r>
            <a:r>
              <a:rPr lang="en-US" sz="1600" b="1" dirty="0"/>
              <a:t> ) </a:t>
            </a:r>
            <a:r>
              <a:rPr lang="en-US" sz="1600" b="1" dirty="0" err="1"/>
              <a:t>row_within</a:t>
            </a:r>
            <a:r>
              <a:rPr lang="en-US" sz="1600" b="1" dirty="0" smtClean="0"/>
              <a:t>, namespace</a:t>
            </a:r>
            <a:r>
              <a:rPr lang="en-US" sz="1600" b="1" dirty="0"/>
              <a:t>, </a:t>
            </a:r>
            <a:r>
              <a:rPr lang="en-US" sz="1600" b="1" dirty="0" err="1"/>
              <a:t>sharable_mem</a:t>
            </a:r>
            <a:r>
              <a:rPr lang="en-US" sz="1600" b="1" dirty="0"/>
              <a:t>, </a:t>
            </a:r>
            <a:r>
              <a:rPr lang="en-US" sz="1600" b="1" dirty="0" err="1"/>
              <a:t>substr</a:t>
            </a:r>
            <a:r>
              <a:rPr lang="en-US" sz="1600" b="1" dirty="0"/>
              <a:t>(name, 1,40 ) </a:t>
            </a:r>
            <a:r>
              <a:rPr lang="en-US" sz="1600" b="1" dirty="0" err="1"/>
              <a:t>short_name</a:t>
            </a:r>
            <a:r>
              <a:rPr lang="en-US" sz="1600" b="1" dirty="0"/>
              <a:t> from </a:t>
            </a:r>
            <a:r>
              <a:rPr lang="en-US" sz="1600" b="1" dirty="0" err="1" smtClean="0">
                <a:solidFill>
                  <a:srgbClr val="FF0000"/>
                </a:solidFill>
              </a:rPr>
              <a:t>v$db_object_cache</a:t>
            </a:r>
            <a:r>
              <a:rPr lang="en-US" sz="1600" b="1" dirty="0" smtClean="0">
                <a:solidFill>
                  <a:srgbClr val="FF0000"/>
                </a:solidFill>
              </a:rPr>
              <a:t> </a:t>
            </a:r>
            <a:r>
              <a:rPr lang="en-US" sz="1600" b="1" dirty="0"/>
              <a:t>order by </a:t>
            </a:r>
            <a:r>
              <a:rPr lang="en-US" sz="1600" b="1" dirty="0" err="1"/>
              <a:t>sharable_mem</a:t>
            </a:r>
            <a:r>
              <a:rPr lang="en-US" sz="1600" b="1" dirty="0"/>
              <a:t> </a:t>
            </a:r>
            <a:r>
              <a:rPr lang="en-US" sz="1600" b="1" dirty="0" err="1"/>
              <a:t>desc</a:t>
            </a:r>
            <a:r>
              <a:rPr lang="en-US" sz="1600" b="1" dirty="0"/>
              <a:t> ) where </a:t>
            </a:r>
            <a:r>
              <a:rPr lang="en-US" sz="1600" b="1" dirty="0" err="1"/>
              <a:t>row_within</a:t>
            </a:r>
            <a:r>
              <a:rPr lang="en-US" sz="1600" b="1" dirty="0"/>
              <a:t> &lt;= </a:t>
            </a:r>
            <a:r>
              <a:rPr lang="en-US" sz="1600" b="1" dirty="0" smtClean="0"/>
              <a:t>5 order </a:t>
            </a:r>
            <a:r>
              <a:rPr lang="en-US" sz="1600" b="1" dirty="0"/>
              <a:t>by </a:t>
            </a:r>
            <a:r>
              <a:rPr lang="en-US" sz="1600" b="1" dirty="0" err="1"/>
              <a:t>sharable_mem</a:t>
            </a:r>
            <a:r>
              <a:rPr lang="en-US" sz="1600" b="1" dirty="0"/>
              <a:t> </a:t>
            </a:r>
            <a:r>
              <a:rPr lang="en-US" sz="1600" b="1" dirty="0" err="1"/>
              <a:t>desc</a:t>
            </a:r>
            <a:r>
              <a:rPr lang="en-US" sz="1600" b="1" dirty="0"/>
              <a:t>, namespace, </a:t>
            </a:r>
            <a:r>
              <a:rPr lang="en-US" sz="1600" b="1" dirty="0" err="1"/>
              <a:t>row_within</a:t>
            </a:r>
            <a:r>
              <a:rPr lang="en-US" sz="1600" b="1"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26300"/>
            <a:ext cx="6324600" cy="364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 y="5181600"/>
            <a:ext cx="7467600" cy="1138773"/>
          </a:xfrm>
          <a:prstGeom prst="rect">
            <a:avLst/>
          </a:prstGeom>
          <a:solidFill>
            <a:schemeClr val="tx2">
              <a:lumMod val="25000"/>
              <a:lumOff val="75000"/>
            </a:schemeClr>
          </a:solidFill>
        </p:spPr>
        <p:txBody>
          <a:bodyPr wrap="square" rtlCol="0">
            <a:spAutoFit/>
          </a:bodyPr>
          <a:lstStyle/>
          <a:p>
            <a:r>
              <a:rPr lang="en-US" b="1" dirty="0" smtClean="0"/>
              <a:t>References:</a:t>
            </a:r>
          </a:p>
          <a:p>
            <a:r>
              <a:rPr lang="en-US" sz="1600" dirty="0" smtClean="0">
                <a:solidFill>
                  <a:srgbClr val="0000FF"/>
                </a:solidFill>
              </a:rPr>
              <a:t>Understanding Shared Pool Memory Structures ( Oracle White Paper Sept 2005)</a:t>
            </a:r>
          </a:p>
          <a:p>
            <a:r>
              <a:rPr lang="en-US" sz="1600" dirty="0" smtClean="0">
                <a:solidFill>
                  <a:srgbClr val="0000FF"/>
                </a:solidFill>
              </a:rPr>
              <a:t>Library Cache Internals Julian Dyke 2006</a:t>
            </a:r>
          </a:p>
          <a:p>
            <a:endParaRPr lang="en-US" dirty="0"/>
          </a:p>
        </p:txBody>
      </p:sp>
    </p:spTree>
    <p:extLst>
      <p:ext uri="{BB962C8B-B14F-4D97-AF65-F5344CB8AC3E}">
        <p14:creationId xmlns:p14="http://schemas.microsoft.com/office/powerpoint/2010/main" val="2804542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06" y="228600"/>
            <a:ext cx="636270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81400"/>
            <a:ext cx="61626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86600" y="685800"/>
            <a:ext cx="1752600" cy="1754326"/>
          </a:xfrm>
          <a:prstGeom prst="rect">
            <a:avLst/>
          </a:prstGeom>
          <a:noFill/>
        </p:spPr>
        <p:txBody>
          <a:bodyPr wrap="square" rtlCol="0">
            <a:spAutoFit/>
          </a:bodyPr>
          <a:lstStyle/>
          <a:p>
            <a:r>
              <a:rPr lang="en-US" dirty="0" smtClean="0"/>
              <a:t>11.2.0.3 system has different algorithm to count hits in </a:t>
            </a:r>
            <a:r>
              <a:rPr lang="en-US" dirty="0" err="1" smtClean="0"/>
              <a:t>session_cached_cursors</a:t>
            </a:r>
            <a:endParaRPr lang="en-US" dirty="0"/>
          </a:p>
        </p:txBody>
      </p:sp>
      <p:sp>
        <p:nvSpPr>
          <p:cNvPr id="3" name="TextBox 2"/>
          <p:cNvSpPr txBox="1"/>
          <p:nvPr/>
        </p:nvSpPr>
        <p:spPr>
          <a:xfrm>
            <a:off x="152400" y="4419600"/>
            <a:ext cx="952500" cy="369332"/>
          </a:xfrm>
          <a:prstGeom prst="rect">
            <a:avLst/>
          </a:prstGeom>
          <a:noFill/>
        </p:spPr>
        <p:txBody>
          <a:bodyPr wrap="square" rtlCol="0">
            <a:spAutoFit/>
          </a:bodyPr>
          <a:lstStyle/>
          <a:p>
            <a:r>
              <a:rPr lang="en-US" dirty="0" smtClean="0"/>
              <a:t>11.1.0.7</a:t>
            </a:r>
            <a:endParaRPr lang="en-US" dirty="0"/>
          </a:p>
        </p:txBody>
      </p:sp>
      <p:sp>
        <p:nvSpPr>
          <p:cNvPr id="4" name="Right Arrow 3"/>
          <p:cNvSpPr/>
          <p:nvPr/>
        </p:nvSpPr>
        <p:spPr>
          <a:xfrm>
            <a:off x="533400" y="4788932"/>
            <a:ext cx="685800" cy="2402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521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20" y="337868"/>
            <a:ext cx="4007779" cy="272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3810000" y="2377592"/>
            <a:ext cx="1447800" cy="3656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400" y="1905000"/>
            <a:ext cx="2895600" cy="923330"/>
          </a:xfrm>
          <a:prstGeom prst="rect">
            <a:avLst/>
          </a:prstGeom>
          <a:noFill/>
        </p:spPr>
        <p:txBody>
          <a:bodyPr wrap="square" rtlCol="0">
            <a:spAutoFit/>
          </a:bodyPr>
          <a:lstStyle/>
          <a:p>
            <a:r>
              <a:rPr lang="en-US" dirty="0" smtClean="0"/>
              <a:t>AWR sections on SQL … will get back to some of this in part 3</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00400"/>
            <a:ext cx="524827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871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599" y="76200"/>
            <a:ext cx="47529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61" y="1343025"/>
            <a:ext cx="3923303"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304800"/>
            <a:ext cx="2895600" cy="923330"/>
          </a:xfrm>
          <a:prstGeom prst="rect">
            <a:avLst/>
          </a:prstGeom>
          <a:noFill/>
        </p:spPr>
        <p:txBody>
          <a:bodyPr wrap="square" rtlCol="0">
            <a:spAutoFit/>
          </a:bodyPr>
          <a:lstStyle/>
          <a:p>
            <a:r>
              <a:rPr lang="en-US" dirty="0" smtClean="0"/>
              <a:t>AWR sections on Dictionary Cache stats / Library Cache Statistics</a:t>
            </a:r>
            <a:endParaRPr lang="en-US"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019425"/>
            <a:ext cx="4572001" cy="371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01019" y="3581400"/>
            <a:ext cx="2819400" cy="646331"/>
          </a:xfrm>
          <a:prstGeom prst="rect">
            <a:avLst/>
          </a:prstGeom>
          <a:noFill/>
        </p:spPr>
        <p:txBody>
          <a:bodyPr wrap="square" rtlCol="0">
            <a:spAutoFit/>
          </a:bodyPr>
          <a:lstStyle/>
          <a:p>
            <a:r>
              <a:rPr lang="en-US" dirty="0" smtClean="0"/>
              <a:t>DBA_HIST_SGASTAT by </a:t>
            </a:r>
            <a:r>
              <a:rPr lang="en-US" dirty="0" err="1" smtClean="0"/>
              <a:t>snapid</a:t>
            </a:r>
            <a:endParaRPr lang="en-US" dirty="0"/>
          </a:p>
        </p:txBody>
      </p:sp>
      <p:sp>
        <p:nvSpPr>
          <p:cNvPr id="4" name="Left Arrow 3"/>
          <p:cNvSpPr/>
          <p:nvPr/>
        </p:nvSpPr>
        <p:spPr>
          <a:xfrm>
            <a:off x="4875453" y="3581400"/>
            <a:ext cx="1125566"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376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bwMode="auto">
          <a:xfrm>
            <a:off x="1143000" y="381000"/>
            <a:ext cx="60960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eaLnBrk="1" hangingPunct="1">
              <a:defRPr/>
            </a:pPr>
            <a:r>
              <a:rPr lang="en-US" sz="2500" cap="none" dirty="0" smtClean="0"/>
              <a:t/>
            </a:r>
            <a:br>
              <a:rPr lang="en-US" sz="2500" cap="none" dirty="0" smtClean="0"/>
            </a:br>
            <a:r>
              <a:rPr lang="en-US" sz="3200" b="1" cap="none" dirty="0" smtClean="0">
                <a:solidFill>
                  <a:srgbClr val="0000FF"/>
                </a:solidFill>
              </a:rPr>
              <a:t>VIEWS FOR DYNAMIC SGA </a:t>
            </a:r>
            <a:br>
              <a:rPr lang="en-US" sz="3200" b="1" cap="none" dirty="0" smtClean="0">
                <a:solidFill>
                  <a:srgbClr val="0000FF"/>
                </a:solidFill>
              </a:rPr>
            </a:br>
            <a:r>
              <a:rPr lang="en-US" sz="3200" b="1" cap="none" dirty="0" smtClean="0">
                <a:solidFill>
                  <a:srgbClr val="0000FF"/>
                </a:solidFill>
              </a:rPr>
              <a:t>SIZING OPERATIONS:</a:t>
            </a:r>
          </a:p>
        </p:txBody>
      </p:sp>
      <p:sp>
        <p:nvSpPr>
          <p:cNvPr id="24579" name="Text Box 26"/>
          <p:cNvSpPr txBox="1">
            <a:spLocks noChangeArrowheads="1"/>
          </p:cNvSpPr>
          <p:nvPr/>
        </p:nvSpPr>
        <p:spPr bwMode="auto">
          <a:xfrm>
            <a:off x="1676400" y="1981200"/>
            <a:ext cx="56388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altLang="en-US" sz="2800"/>
              <a:t>V$SGA_RESIZE_OPS</a:t>
            </a:r>
          </a:p>
          <a:p>
            <a:pPr eaLnBrk="1" hangingPunct="1">
              <a:spcBef>
                <a:spcPct val="50000"/>
              </a:spcBef>
            </a:pPr>
            <a:r>
              <a:rPr lang="en-US" altLang="en-US" sz="2800"/>
              <a:t>V$SGA_DYNAMIC_COMPONENTS</a:t>
            </a:r>
          </a:p>
          <a:p>
            <a:pPr eaLnBrk="1" hangingPunct="1">
              <a:spcBef>
                <a:spcPct val="50000"/>
              </a:spcBef>
            </a:pPr>
            <a:r>
              <a:rPr lang="en-US" altLang="en-US" sz="2800"/>
              <a:t>V$SHARED_POOL_ADVICE</a:t>
            </a:r>
          </a:p>
          <a:p>
            <a:pPr eaLnBrk="1" hangingPunct="1">
              <a:spcBef>
                <a:spcPct val="50000"/>
              </a:spcBef>
            </a:pPr>
            <a:r>
              <a:rPr lang="en-US" altLang="en-US" sz="2800"/>
              <a:t>V$DB_CACHE_ADVICE</a:t>
            </a:r>
          </a:p>
          <a:p>
            <a:pPr eaLnBrk="1" hangingPunct="1">
              <a:spcBef>
                <a:spcPct val="50000"/>
              </a:spcBef>
            </a:pPr>
            <a:r>
              <a:rPr lang="en-US" altLang="en-US" sz="2800"/>
              <a:t>V$PGA_TARGET_ADVICE</a:t>
            </a:r>
            <a:endParaRPr lang="en-US" altLang="en-US" sz="3600"/>
          </a:p>
        </p:txBody>
      </p:sp>
    </p:spTree>
    <p:extLst>
      <p:ext uri="{BB962C8B-B14F-4D97-AF65-F5344CB8AC3E}">
        <p14:creationId xmlns:p14="http://schemas.microsoft.com/office/powerpoint/2010/main" val="930581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467839" y="373277"/>
            <a:ext cx="73045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200" b="1" dirty="0" smtClean="0">
                <a:solidFill>
                  <a:srgbClr val="0000FF"/>
                </a:solidFill>
              </a:rPr>
              <a:t>SHARED POOL GROWTH BY RELEASE:</a:t>
            </a:r>
          </a:p>
          <a:p>
            <a:pPr eaLnBrk="1" hangingPunct="1"/>
            <a:endParaRPr lang="en-US" altLang="en-US" sz="4000" b="1" dirty="0"/>
          </a:p>
        </p:txBody>
      </p:sp>
      <p:sp>
        <p:nvSpPr>
          <p:cNvPr id="3" name="TextBox 2"/>
          <p:cNvSpPr txBox="1"/>
          <p:nvPr/>
        </p:nvSpPr>
        <p:spPr>
          <a:xfrm>
            <a:off x="551228" y="4648200"/>
            <a:ext cx="8001000" cy="954107"/>
          </a:xfrm>
          <a:prstGeom prst="rect">
            <a:avLst/>
          </a:prstGeom>
          <a:noFill/>
        </p:spPr>
        <p:txBody>
          <a:bodyPr wrap="square" rtlCol="0">
            <a:spAutoFit/>
          </a:bodyPr>
          <a:lstStyle/>
          <a:p>
            <a:r>
              <a:rPr lang="en-US" b="1" dirty="0">
                <a:solidFill>
                  <a:schemeClr val="accent6">
                    <a:lumMod val="75000"/>
                  </a:schemeClr>
                </a:solidFill>
              </a:rPr>
              <a:t>From the 7.3.4 </a:t>
            </a:r>
            <a:r>
              <a:rPr lang="en-US" b="1" dirty="0" err="1">
                <a:solidFill>
                  <a:schemeClr val="accent6">
                    <a:lumMod val="75000"/>
                  </a:schemeClr>
                </a:solidFill>
              </a:rPr>
              <a:t>init.ora</a:t>
            </a:r>
            <a:r>
              <a:rPr lang="en-US" b="1" dirty="0">
                <a:solidFill>
                  <a:schemeClr val="accent6">
                    <a:lumMod val="75000"/>
                  </a:schemeClr>
                </a:solidFill>
              </a:rPr>
              <a:t> (1998): </a:t>
            </a:r>
            <a:br>
              <a:rPr lang="en-US" b="1" dirty="0">
                <a:solidFill>
                  <a:schemeClr val="accent6">
                    <a:lumMod val="75000"/>
                  </a:schemeClr>
                </a:solidFill>
              </a:rPr>
            </a:br>
            <a:r>
              <a:rPr lang="en-US" b="1" dirty="0" err="1" smtClean="0">
                <a:solidFill>
                  <a:schemeClr val="accent6">
                    <a:lumMod val="75000"/>
                  </a:schemeClr>
                </a:solidFill>
              </a:rPr>
              <a:t>shared_pool_size</a:t>
            </a:r>
            <a:r>
              <a:rPr lang="en-US" b="1" dirty="0">
                <a:solidFill>
                  <a:schemeClr val="accent6">
                    <a:lumMod val="75000"/>
                  </a:schemeClr>
                </a:solidFill>
              </a:rPr>
              <a:t>              = 6000000</a:t>
            </a:r>
            <a:r>
              <a:rPr lang="en-US" b="1" dirty="0">
                <a:solidFill>
                  <a:srgbClr val="0000FF"/>
                </a:solidFill>
              </a:rPr>
              <a:t>  </a:t>
            </a:r>
            <a:r>
              <a:rPr lang="en-US" sz="2000" b="1" dirty="0">
                <a:solidFill>
                  <a:srgbClr val="FF0000"/>
                </a:solidFill>
              </a:rPr>
              <a:t># small:3.5M  medium:6M    large:9M</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7" name="TextBox 6"/>
          <p:cNvSpPr txBox="1"/>
          <p:nvPr/>
        </p:nvSpPr>
        <p:spPr>
          <a:xfrm>
            <a:off x="441960" y="1446364"/>
            <a:ext cx="3048000" cy="1815882"/>
          </a:xfrm>
          <a:prstGeom prst="rect">
            <a:avLst/>
          </a:prstGeom>
          <a:noFill/>
        </p:spPr>
        <p:txBody>
          <a:bodyPr wrap="square" rtlCol="0">
            <a:spAutoFit/>
          </a:bodyPr>
          <a:lstStyle/>
          <a:p>
            <a:r>
              <a:rPr lang="en-US" dirty="0" smtClean="0"/>
              <a:t>First system I supported in production on </a:t>
            </a:r>
            <a:r>
              <a:rPr lang="en-US" dirty="0" err="1" smtClean="0"/>
              <a:t>hpux</a:t>
            </a:r>
            <a:r>
              <a:rPr lang="en-US" dirty="0" smtClean="0"/>
              <a:t>:</a:t>
            </a:r>
          </a:p>
          <a:p>
            <a:endParaRPr lang="en-US" dirty="0"/>
          </a:p>
          <a:p>
            <a:r>
              <a:rPr lang="en-US" sz="1400" b="1" dirty="0">
                <a:latin typeface="Lucida Console" panose="020B0609040504020204" pitchFamily="49" charset="0"/>
              </a:rPr>
              <a:t>Starting up ORACLE RDBMS Version: 7.3.2.1.0</a:t>
            </a:r>
            <a:r>
              <a:rPr lang="en-US" sz="1400" b="1" dirty="0" smtClean="0">
                <a:latin typeface="Lucida Console" panose="020B0609040504020204" pitchFamily="49" charset="0"/>
              </a:rPr>
              <a:t>.</a:t>
            </a:r>
          </a:p>
          <a:p>
            <a:endParaRPr lang="en-US" dirty="0"/>
          </a:p>
          <a:p>
            <a:r>
              <a:rPr lang="en-US" sz="1200" b="1" dirty="0" err="1">
                <a:solidFill>
                  <a:srgbClr val="FF0000"/>
                </a:solidFill>
                <a:latin typeface="Lucida Console" panose="020B0609040504020204" pitchFamily="49" charset="0"/>
              </a:rPr>
              <a:t>shared_pool_size</a:t>
            </a:r>
            <a:r>
              <a:rPr lang="en-US" sz="1200" b="1" dirty="0">
                <a:solidFill>
                  <a:srgbClr val="FF0000"/>
                </a:solidFill>
                <a:latin typeface="Lucida Console" panose="020B0609040504020204" pitchFamily="49" charset="0"/>
              </a:rPr>
              <a:t>   </a:t>
            </a:r>
            <a:r>
              <a:rPr lang="en-US" sz="1200" b="1" dirty="0" smtClean="0">
                <a:solidFill>
                  <a:srgbClr val="FF0000"/>
                </a:solidFill>
                <a:latin typeface="Lucida Console" panose="020B0609040504020204" pitchFamily="49" charset="0"/>
              </a:rPr>
              <a:t>3500000</a:t>
            </a:r>
            <a:endParaRPr lang="en-US" sz="1200" b="1" dirty="0">
              <a:solidFill>
                <a:srgbClr val="FF0000"/>
              </a:solidFill>
              <a:latin typeface="Lucida Console" panose="020B0609040504020204" pitchFamily="49" charset="0"/>
            </a:endParaRPr>
          </a:p>
        </p:txBody>
      </p:sp>
      <p:sp>
        <p:nvSpPr>
          <p:cNvPr id="2" name="TextBox 1"/>
          <p:cNvSpPr txBox="1"/>
          <p:nvPr/>
        </p:nvSpPr>
        <p:spPr>
          <a:xfrm>
            <a:off x="4343400" y="1123198"/>
            <a:ext cx="3276600" cy="646331"/>
          </a:xfrm>
          <a:prstGeom prst="rect">
            <a:avLst/>
          </a:prstGeom>
          <a:solidFill>
            <a:schemeClr val="accent2">
              <a:lumMod val="40000"/>
              <a:lumOff val="60000"/>
            </a:schemeClr>
          </a:solidFill>
        </p:spPr>
        <p:txBody>
          <a:bodyPr wrap="square" rtlCol="0">
            <a:spAutoFit/>
          </a:bodyPr>
          <a:lstStyle/>
          <a:p>
            <a:r>
              <a:rPr lang="en-US" dirty="0" smtClean="0"/>
              <a:t>Very common 11g systems:</a:t>
            </a:r>
          </a:p>
          <a:p>
            <a:r>
              <a:rPr lang="en-US" dirty="0" smtClean="0"/>
              <a:t>… </a:t>
            </a:r>
            <a:r>
              <a:rPr lang="en-US" b="1" dirty="0" smtClean="0"/>
              <a:t>shared pool 4/6/8+ </a:t>
            </a:r>
            <a:r>
              <a:rPr lang="en-US" b="1" dirty="0" err="1" smtClean="0"/>
              <a:t>gb</a:t>
            </a:r>
            <a:endParaRPr lang="en-US"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49429"/>
            <a:ext cx="4895859" cy="262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560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00023" y="304800"/>
            <a:ext cx="7772400" cy="1143000"/>
          </a:xfrm>
        </p:spPr>
        <p:txBody>
          <a:bodyPr>
            <a:normAutofit/>
          </a:bodyPr>
          <a:lstStyle/>
          <a:p>
            <a:pPr eaLnBrk="1" fontAlgn="auto" hangingPunct="1">
              <a:spcAft>
                <a:spcPts val="0"/>
              </a:spcAft>
              <a:defRPr/>
            </a:pPr>
            <a:r>
              <a:rPr lang="en-US" sz="2800" b="1" dirty="0" smtClean="0">
                <a:solidFill>
                  <a:srgbClr val="0000FF"/>
                </a:solidFill>
              </a:rPr>
              <a:t>12c introduces Complications</a:t>
            </a:r>
          </a:p>
        </p:txBody>
      </p:sp>
      <p:sp>
        <p:nvSpPr>
          <p:cNvPr id="11267" name="Content Placeholder 2"/>
          <p:cNvSpPr>
            <a:spLocks noGrp="1"/>
          </p:cNvSpPr>
          <p:nvPr>
            <p:ph idx="1"/>
          </p:nvPr>
        </p:nvSpPr>
        <p:spPr>
          <a:xfrm>
            <a:off x="727494" y="1246517"/>
            <a:ext cx="7502106" cy="2106283"/>
          </a:xfrm>
        </p:spPr>
        <p:txBody>
          <a:bodyPr/>
          <a:lstStyle/>
          <a:p>
            <a:pPr eaLnBrk="1" hangingPunct="1"/>
            <a:r>
              <a:rPr lang="en-US" altLang="en-US" sz="2800" dirty="0" smtClean="0"/>
              <a:t>Multitenant CDB container database PDB pluggable database.</a:t>
            </a:r>
          </a:p>
          <a:p>
            <a:pPr eaLnBrk="1" hangingPunct="1"/>
            <a:r>
              <a:rPr lang="en-US" altLang="en-US" sz="2800" dirty="0" smtClean="0"/>
              <a:t>Get familiar with CON_ID column and its meaning for various values</a:t>
            </a:r>
          </a:p>
          <a:p>
            <a:pPr eaLnBrk="1" hangingPunct="1"/>
            <a:r>
              <a:rPr lang="en-US" altLang="en-US" sz="1400" dirty="0">
                <a:hlinkClick r:id="rId3"/>
              </a:rPr>
              <a:t>http://www.pythian.com/blog/my-first-five-minutes-with-oracle-database-12c</a:t>
            </a:r>
            <a:r>
              <a:rPr lang="en-US" altLang="en-US" sz="1400" dirty="0" smtClean="0">
                <a:hlinkClick r:id="rId3"/>
              </a:rPr>
              <a:t>/</a:t>
            </a:r>
            <a:endParaRPr lang="en-US" altLang="en-US" sz="1400" dirty="0" smtClean="0"/>
          </a:p>
          <a:p>
            <a:pPr eaLnBrk="1" hangingPunct="1"/>
            <a:endParaRPr lang="en-US" altLang="en-US" sz="28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86200"/>
            <a:ext cx="7772358" cy="169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5791200"/>
            <a:ext cx="6705600" cy="369332"/>
          </a:xfrm>
          <a:prstGeom prst="rect">
            <a:avLst/>
          </a:prstGeom>
          <a:noFill/>
        </p:spPr>
        <p:txBody>
          <a:bodyPr wrap="square" rtlCol="0">
            <a:spAutoFit/>
          </a:bodyPr>
          <a:lstStyle/>
          <a:p>
            <a:r>
              <a:rPr lang="en-US" b="1" dirty="0" smtClean="0">
                <a:solidFill>
                  <a:srgbClr val="FF0000"/>
                </a:solidFill>
              </a:rPr>
              <a:t>If THREE pluggable databases then 3 / 4 / 5 will be used for CON_IDs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1498"/>
            <a:ext cx="4314914" cy="4694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333555"/>
            <a:ext cx="8017195" cy="523220"/>
          </a:xfrm>
          <a:prstGeom prst="rect">
            <a:avLst/>
          </a:prstGeom>
        </p:spPr>
        <p:txBody>
          <a:bodyPr wrap="none">
            <a:spAutoFit/>
          </a:bodyPr>
          <a:lstStyle/>
          <a:p>
            <a:r>
              <a:rPr lang="en-US" sz="2800" dirty="0" smtClean="0"/>
              <a:t>12c from CDB: select </a:t>
            </a:r>
            <a:r>
              <a:rPr lang="en-US" sz="2800" dirty="0"/>
              <a:t>* from </a:t>
            </a:r>
            <a:r>
              <a:rPr lang="en-US" sz="2800" dirty="0" err="1"/>
              <a:t>v$sgastat</a:t>
            </a:r>
            <a:r>
              <a:rPr lang="en-US" sz="2800" dirty="0"/>
              <a:t> order by 3 </a:t>
            </a:r>
            <a:r>
              <a:rPr lang="en-US" sz="2800" dirty="0" err="1"/>
              <a:t>desc</a:t>
            </a:r>
            <a:endParaRPr lang="en-US" sz="2800" dirty="0"/>
          </a:p>
        </p:txBody>
      </p:sp>
      <p:sp>
        <p:nvSpPr>
          <p:cNvPr id="3" name="TextBox 2"/>
          <p:cNvSpPr txBox="1"/>
          <p:nvPr/>
        </p:nvSpPr>
        <p:spPr>
          <a:xfrm>
            <a:off x="6172199" y="1371600"/>
            <a:ext cx="2606995" cy="1477328"/>
          </a:xfrm>
          <a:prstGeom prst="rect">
            <a:avLst/>
          </a:prstGeom>
          <a:noFill/>
        </p:spPr>
        <p:txBody>
          <a:bodyPr wrap="square" rtlCol="0">
            <a:spAutoFit/>
          </a:bodyPr>
          <a:lstStyle/>
          <a:p>
            <a:r>
              <a:rPr lang="en-US" dirty="0" smtClean="0"/>
              <a:t>0 = entire CDB</a:t>
            </a:r>
          </a:p>
          <a:p>
            <a:r>
              <a:rPr lang="en-US" dirty="0" smtClean="0"/>
              <a:t>1 = root</a:t>
            </a:r>
          </a:p>
          <a:p>
            <a:r>
              <a:rPr lang="en-US" dirty="0" smtClean="0"/>
              <a:t>2 = seed</a:t>
            </a:r>
          </a:p>
          <a:p>
            <a:r>
              <a:rPr lang="en-US" b="1" dirty="0" smtClean="0">
                <a:solidFill>
                  <a:srgbClr val="FF0000"/>
                </a:solidFill>
              </a:rPr>
              <a:t>3</a:t>
            </a:r>
            <a:r>
              <a:rPr lang="en-US" dirty="0" smtClean="0"/>
              <a:t> = PDB1 ( 1</a:t>
            </a:r>
            <a:r>
              <a:rPr lang="en-US" baseline="30000" dirty="0" smtClean="0"/>
              <a:t>st</a:t>
            </a:r>
            <a:r>
              <a:rPr lang="en-US" dirty="0" smtClean="0"/>
              <a:t> pluggable )</a:t>
            </a:r>
          </a:p>
          <a:p>
            <a:r>
              <a:rPr lang="en-US" b="1" dirty="0" smtClean="0">
                <a:solidFill>
                  <a:srgbClr val="0000FF"/>
                </a:solidFill>
              </a:rPr>
              <a:t>4</a:t>
            </a:r>
            <a:r>
              <a:rPr lang="en-US" dirty="0" smtClean="0"/>
              <a:t> = PDB2 ( 2</a:t>
            </a:r>
            <a:r>
              <a:rPr lang="en-US" baseline="30000" dirty="0" smtClean="0"/>
              <a:t>nd</a:t>
            </a:r>
            <a:r>
              <a:rPr lang="en-US" dirty="0" smtClean="0"/>
              <a:t> pluggable)</a:t>
            </a:r>
            <a:endParaRPr lang="en-US" dirty="0"/>
          </a:p>
        </p:txBody>
      </p:sp>
      <p:sp>
        <p:nvSpPr>
          <p:cNvPr id="4" name="TextBox 3"/>
          <p:cNvSpPr txBox="1"/>
          <p:nvPr/>
        </p:nvSpPr>
        <p:spPr>
          <a:xfrm>
            <a:off x="685800" y="5755745"/>
            <a:ext cx="7924800" cy="707886"/>
          </a:xfrm>
          <a:prstGeom prst="rect">
            <a:avLst/>
          </a:prstGeom>
          <a:noFill/>
        </p:spPr>
        <p:txBody>
          <a:bodyPr wrap="square" rtlCol="0">
            <a:spAutoFit/>
          </a:bodyPr>
          <a:lstStyle/>
          <a:p>
            <a:r>
              <a:rPr lang="en-US" sz="2000" b="1" dirty="0"/>
              <a:t>select * from </a:t>
            </a:r>
            <a:r>
              <a:rPr lang="en-US" sz="2000" b="1" dirty="0" err="1"/>
              <a:t>v$db_object_cache</a:t>
            </a:r>
            <a:r>
              <a:rPr lang="en-US" sz="2000" b="1" dirty="0"/>
              <a:t> where </a:t>
            </a:r>
            <a:r>
              <a:rPr lang="en-US" sz="2000" b="1" dirty="0" err="1"/>
              <a:t>con_id</a:t>
            </a:r>
            <a:r>
              <a:rPr lang="en-US" sz="2000" b="1" dirty="0"/>
              <a:t> &lt;&gt; </a:t>
            </a:r>
            <a:r>
              <a:rPr lang="en-US" sz="2000" b="1" dirty="0" smtClean="0"/>
              <a:t>4 </a:t>
            </a:r>
            <a:r>
              <a:rPr lang="en-US" sz="2000" b="1" dirty="0" smtClean="0">
                <a:solidFill>
                  <a:srgbClr val="FF0000"/>
                </a:solidFill>
              </a:rPr>
              <a:t>– NO ROWS</a:t>
            </a:r>
          </a:p>
          <a:p>
            <a:r>
              <a:rPr lang="en-US" sz="2000" b="1" dirty="0"/>
              <a:t>select * from </a:t>
            </a:r>
            <a:r>
              <a:rPr lang="en-US" sz="2000" b="1" dirty="0" err="1"/>
              <a:t>v$sgastat</a:t>
            </a:r>
            <a:r>
              <a:rPr lang="en-US" sz="2000" b="1" dirty="0"/>
              <a:t> where </a:t>
            </a:r>
            <a:r>
              <a:rPr lang="en-US" sz="2000" b="1" dirty="0" err="1"/>
              <a:t>con_id</a:t>
            </a:r>
            <a:r>
              <a:rPr lang="en-US" sz="2000" b="1" dirty="0"/>
              <a:t> &lt;&gt; </a:t>
            </a:r>
            <a:r>
              <a:rPr lang="en-US" sz="2000" b="1" dirty="0" smtClean="0"/>
              <a:t>4</a:t>
            </a:r>
            <a:r>
              <a:rPr lang="en-US" sz="2000" dirty="0" smtClean="0"/>
              <a:t>                    </a:t>
            </a:r>
            <a:r>
              <a:rPr lang="en-US" sz="2000" b="1" dirty="0" smtClean="0">
                <a:solidFill>
                  <a:srgbClr val="FF0000"/>
                </a:solidFill>
              </a:rPr>
              <a:t>– ROWS RETURNED</a:t>
            </a:r>
            <a:endParaRPr lang="en-US" sz="2000" b="1" dirty="0">
              <a:solidFill>
                <a:srgbClr val="FF0000"/>
              </a:solidFill>
            </a:endParaRPr>
          </a:p>
        </p:txBody>
      </p:sp>
      <p:sp>
        <p:nvSpPr>
          <p:cNvPr id="5" name="TextBox 4"/>
          <p:cNvSpPr txBox="1"/>
          <p:nvPr/>
        </p:nvSpPr>
        <p:spPr>
          <a:xfrm>
            <a:off x="762000" y="5015019"/>
            <a:ext cx="7391400" cy="707886"/>
          </a:xfrm>
          <a:prstGeom prst="rect">
            <a:avLst/>
          </a:prstGeom>
          <a:solidFill>
            <a:schemeClr val="bg2"/>
          </a:solidFill>
        </p:spPr>
        <p:txBody>
          <a:bodyPr wrap="square" rtlCol="0">
            <a:spAutoFit/>
          </a:bodyPr>
          <a:lstStyle/>
          <a:p>
            <a:r>
              <a:rPr lang="en-US" sz="2000" b="1" dirty="0" smtClean="0">
                <a:solidFill>
                  <a:srgbClr val="0000FF"/>
                </a:solidFill>
              </a:rPr>
              <a:t>FROM PDB … may not be able to see outside your CON_ID and what you see varies:</a:t>
            </a:r>
            <a:endParaRPr lang="en-US" sz="2000" b="1" dirty="0">
              <a:solidFill>
                <a:srgbClr val="0000FF"/>
              </a:solidFill>
            </a:endParaRPr>
          </a:p>
        </p:txBody>
      </p:sp>
    </p:spTree>
    <p:extLst>
      <p:ext uri="{BB962C8B-B14F-4D97-AF65-F5344CB8AC3E}">
        <p14:creationId xmlns:p14="http://schemas.microsoft.com/office/powerpoint/2010/main" val="1667419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0800" y="1043464"/>
            <a:ext cx="2606995" cy="1477328"/>
          </a:xfrm>
          <a:prstGeom prst="rect">
            <a:avLst/>
          </a:prstGeom>
          <a:noFill/>
        </p:spPr>
        <p:txBody>
          <a:bodyPr wrap="square" rtlCol="0">
            <a:spAutoFit/>
          </a:bodyPr>
          <a:lstStyle/>
          <a:p>
            <a:r>
              <a:rPr lang="en-US" dirty="0" smtClean="0"/>
              <a:t>0 = entire CDB</a:t>
            </a:r>
          </a:p>
          <a:p>
            <a:r>
              <a:rPr lang="en-US" dirty="0" smtClean="0"/>
              <a:t>1 = root</a:t>
            </a:r>
          </a:p>
          <a:p>
            <a:r>
              <a:rPr lang="en-US" dirty="0" smtClean="0"/>
              <a:t>2 = seed</a:t>
            </a:r>
          </a:p>
          <a:p>
            <a:r>
              <a:rPr lang="en-US" b="1" dirty="0" smtClean="0">
                <a:solidFill>
                  <a:srgbClr val="FF0000"/>
                </a:solidFill>
              </a:rPr>
              <a:t>3</a:t>
            </a:r>
            <a:r>
              <a:rPr lang="en-US" dirty="0" smtClean="0"/>
              <a:t> = PDB1 ( 1</a:t>
            </a:r>
            <a:r>
              <a:rPr lang="en-US" baseline="30000" dirty="0" smtClean="0"/>
              <a:t>st</a:t>
            </a:r>
            <a:r>
              <a:rPr lang="en-US" dirty="0" smtClean="0"/>
              <a:t> pluggable )</a:t>
            </a:r>
          </a:p>
          <a:p>
            <a:r>
              <a:rPr lang="en-US" b="1" dirty="0" smtClean="0">
                <a:solidFill>
                  <a:srgbClr val="0000FF"/>
                </a:solidFill>
              </a:rPr>
              <a:t>4</a:t>
            </a:r>
            <a:r>
              <a:rPr lang="en-US" dirty="0" smtClean="0"/>
              <a:t> = PDB2 ( 2</a:t>
            </a:r>
            <a:r>
              <a:rPr lang="en-US" baseline="30000" dirty="0" smtClean="0"/>
              <a:t>nd</a:t>
            </a:r>
            <a:r>
              <a:rPr lang="en-US" dirty="0" smtClean="0"/>
              <a:t> pluggable)</a:t>
            </a:r>
            <a:endParaRPr lang="en-US" dirty="0"/>
          </a:p>
        </p:txBody>
      </p:sp>
      <p:sp>
        <p:nvSpPr>
          <p:cNvPr id="6" name="TextBox 5"/>
          <p:cNvSpPr txBox="1"/>
          <p:nvPr/>
        </p:nvSpPr>
        <p:spPr>
          <a:xfrm>
            <a:off x="425570" y="212467"/>
            <a:ext cx="7848600" cy="830997"/>
          </a:xfrm>
          <a:prstGeom prst="rect">
            <a:avLst/>
          </a:prstGeom>
          <a:noFill/>
        </p:spPr>
        <p:txBody>
          <a:bodyPr wrap="square" rtlCol="0">
            <a:spAutoFit/>
          </a:bodyPr>
          <a:lstStyle/>
          <a:p>
            <a:r>
              <a:rPr lang="en-US" sz="1600" b="1" dirty="0"/>
              <a:t>select </a:t>
            </a:r>
            <a:r>
              <a:rPr lang="en-US" sz="1600" b="1" dirty="0" err="1"/>
              <a:t>con_id</a:t>
            </a:r>
            <a:r>
              <a:rPr lang="en-US" sz="1600" b="1" dirty="0"/>
              <a:t>, namespace, round(sum(</a:t>
            </a:r>
            <a:r>
              <a:rPr lang="en-US" sz="1600" b="1" dirty="0" err="1"/>
              <a:t>sharable_mem</a:t>
            </a:r>
            <a:r>
              <a:rPr lang="en-US" sz="1600" b="1" dirty="0"/>
              <a:t>)/(1024*1024),1) </a:t>
            </a:r>
            <a:r>
              <a:rPr lang="en-US" sz="1600" b="1" dirty="0" err="1"/>
              <a:t>mb</a:t>
            </a:r>
            <a:r>
              <a:rPr lang="en-US" sz="1600" b="1" dirty="0"/>
              <a:t> from </a:t>
            </a:r>
            <a:r>
              <a:rPr lang="en-US" sz="1600" b="1" dirty="0" err="1" smtClean="0"/>
              <a:t>v$db_object_cache</a:t>
            </a:r>
            <a:endParaRPr lang="en-US" sz="1600" b="1" dirty="0" smtClean="0"/>
          </a:p>
          <a:p>
            <a:r>
              <a:rPr lang="en-US" sz="1600" b="1" dirty="0" smtClean="0"/>
              <a:t>group </a:t>
            </a:r>
            <a:r>
              <a:rPr lang="en-US" sz="1600" b="1" dirty="0"/>
              <a:t>by </a:t>
            </a:r>
            <a:r>
              <a:rPr lang="en-US" sz="1600" b="1" dirty="0" err="1"/>
              <a:t>con_id</a:t>
            </a:r>
            <a:r>
              <a:rPr lang="en-US" sz="1600" b="1" dirty="0"/>
              <a:t>, namespace order by 3 </a:t>
            </a:r>
            <a:r>
              <a:rPr lang="en-US" sz="1600" b="1" dirty="0" err="1"/>
              <a:t>desc</a:t>
            </a:r>
            <a:endParaRPr lang="en-US" sz="1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47" y="1219200"/>
            <a:ext cx="44577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09975"/>
            <a:ext cx="3810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50125" y="1597462"/>
            <a:ext cx="1371600" cy="369332"/>
          </a:xfrm>
          <a:prstGeom prst="rect">
            <a:avLst/>
          </a:prstGeom>
          <a:noFill/>
        </p:spPr>
        <p:txBody>
          <a:bodyPr wrap="square" rtlCol="0">
            <a:spAutoFit/>
          </a:bodyPr>
          <a:lstStyle/>
          <a:p>
            <a:r>
              <a:rPr lang="en-US" b="1" dirty="0" smtClean="0"/>
              <a:t>FROM CDB</a:t>
            </a:r>
            <a:endParaRPr lang="en-US" b="1" dirty="0"/>
          </a:p>
        </p:txBody>
      </p:sp>
      <p:sp>
        <p:nvSpPr>
          <p:cNvPr id="11" name="TextBox 10"/>
          <p:cNvSpPr txBox="1"/>
          <p:nvPr/>
        </p:nvSpPr>
        <p:spPr>
          <a:xfrm>
            <a:off x="6705600" y="2915721"/>
            <a:ext cx="1676400" cy="369332"/>
          </a:xfrm>
          <a:prstGeom prst="rect">
            <a:avLst/>
          </a:prstGeom>
          <a:noFill/>
        </p:spPr>
        <p:txBody>
          <a:bodyPr wrap="square" rtlCol="0">
            <a:spAutoFit/>
          </a:bodyPr>
          <a:lstStyle/>
          <a:p>
            <a:r>
              <a:rPr lang="en-US" b="1" dirty="0" smtClean="0">
                <a:solidFill>
                  <a:srgbClr val="0000FF"/>
                </a:solidFill>
              </a:rPr>
              <a:t>FROM PDB2 (4)</a:t>
            </a:r>
            <a:endParaRPr lang="en-US" b="1" dirty="0">
              <a:solidFill>
                <a:srgbClr val="0000FF"/>
              </a:solidFill>
            </a:endParaRPr>
          </a:p>
        </p:txBody>
      </p:sp>
      <p:sp>
        <p:nvSpPr>
          <p:cNvPr id="8" name="Left Arrow 7"/>
          <p:cNvSpPr/>
          <p:nvPr/>
        </p:nvSpPr>
        <p:spPr>
          <a:xfrm>
            <a:off x="4267200" y="1514059"/>
            <a:ext cx="682925" cy="536138"/>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152400" y="4981575"/>
            <a:ext cx="4343400" cy="1323439"/>
          </a:xfrm>
          <a:prstGeom prst="rect">
            <a:avLst/>
          </a:prstGeom>
          <a:noFill/>
        </p:spPr>
        <p:txBody>
          <a:bodyPr wrap="square" rtlCol="0">
            <a:spAutoFit/>
          </a:bodyPr>
          <a:lstStyle/>
          <a:p>
            <a:r>
              <a:rPr lang="en-US" sz="2000" b="1" dirty="0" smtClean="0"/>
              <a:t>Depending on which instance you connect into in a CDB environment you may see more or less information.  Plus accuracy is questionable at this point.</a:t>
            </a:r>
            <a:endParaRPr lang="en-US" sz="2000" b="1" dirty="0"/>
          </a:p>
        </p:txBody>
      </p:sp>
    </p:spTree>
    <p:extLst>
      <p:ext uri="{BB962C8B-B14F-4D97-AF65-F5344CB8AC3E}">
        <p14:creationId xmlns:p14="http://schemas.microsoft.com/office/powerpoint/2010/main" val="973873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00023" y="304800"/>
            <a:ext cx="7772400" cy="1143000"/>
          </a:xfrm>
        </p:spPr>
        <p:txBody>
          <a:bodyPr/>
          <a:lstStyle/>
          <a:p>
            <a:pPr eaLnBrk="1" fontAlgn="auto" hangingPunct="1">
              <a:spcAft>
                <a:spcPts val="0"/>
              </a:spcAft>
              <a:defRPr/>
            </a:pPr>
            <a:r>
              <a:rPr lang="en-US" sz="2800" b="1" dirty="0" smtClean="0">
                <a:solidFill>
                  <a:srgbClr val="0000FF"/>
                </a:solidFill>
              </a:rPr>
              <a:t>How to chew up the shared pool?</a:t>
            </a:r>
          </a:p>
        </p:txBody>
      </p:sp>
      <p:sp>
        <p:nvSpPr>
          <p:cNvPr id="11267" name="Content Placeholder 2"/>
          <p:cNvSpPr>
            <a:spLocks noGrp="1"/>
          </p:cNvSpPr>
          <p:nvPr>
            <p:ph idx="1"/>
          </p:nvPr>
        </p:nvSpPr>
        <p:spPr>
          <a:xfrm>
            <a:off x="727494" y="1246517"/>
            <a:ext cx="8001000" cy="4876800"/>
          </a:xfrm>
        </p:spPr>
        <p:txBody>
          <a:bodyPr/>
          <a:lstStyle/>
          <a:p>
            <a:pPr eaLnBrk="1" hangingPunct="1"/>
            <a:r>
              <a:rPr lang="en-US" altLang="en-US" sz="2800" dirty="0" smtClean="0"/>
              <a:t>Flooding the database server with connection requests.</a:t>
            </a:r>
          </a:p>
          <a:p>
            <a:pPr eaLnBrk="1" hangingPunct="1"/>
            <a:r>
              <a:rPr lang="en-US" altLang="en-US" sz="2800" dirty="0" smtClean="0"/>
              <a:t>Flooding the database server with parse requests.  Especially bad when apps are not using bind variables and new statements are added that differ only in literal values.</a:t>
            </a:r>
          </a:p>
          <a:p>
            <a:pPr eaLnBrk="1" hangingPunct="1"/>
            <a:r>
              <a:rPr lang="en-US" altLang="en-US" sz="2800" dirty="0" smtClean="0"/>
              <a:t>While soft parses are bad enough they are way better than hard parses.</a:t>
            </a:r>
          </a:p>
          <a:p>
            <a:pPr eaLnBrk="1" hangingPunct="1"/>
            <a:r>
              <a:rPr lang="en-US" altLang="en-US" sz="2800" dirty="0" smtClean="0"/>
              <a:t>Use CURSOR_SHARING FORCE?</a:t>
            </a:r>
          </a:p>
          <a:p>
            <a:pPr eaLnBrk="1" hangingPunct="1"/>
            <a:r>
              <a:rPr lang="en-US" altLang="en-US" sz="2800" dirty="0" smtClean="0"/>
              <a:t>Adjust SESSION_CACHED_CURSORS?</a:t>
            </a:r>
          </a:p>
          <a:p>
            <a:pPr eaLnBrk="1" hangingPunct="1"/>
            <a:endParaRPr lang="en-US" altLang="en-US" sz="2800" dirty="0" smtClean="0"/>
          </a:p>
        </p:txBody>
      </p:sp>
    </p:spTree>
    <p:extLst>
      <p:ext uri="{BB962C8B-B14F-4D97-AF65-F5344CB8AC3E}">
        <p14:creationId xmlns:p14="http://schemas.microsoft.com/office/powerpoint/2010/main" val="1850536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74638"/>
            <a:ext cx="7772400" cy="1020762"/>
          </a:xfrm>
        </p:spPr>
        <p:txBody>
          <a:bodyPr/>
          <a:lstStyle/>
          <a:p>
            <a:pPr eaLnBrk="1" fontAlgn="auto" hangingPunct="1">
              <a:spcAft>
                <a:spcPts val="0"/>
              </a:spcAft>
              <a:defRPr/>
            </a:pPr>
            <a:r>
              <a:rPr lang="en-US" sz="3200" dirty="0" smtClean="0"/>
              <a:t>APPROACH II – Custom Monitoring</a:t>
            </a:r>
          </a:p>
        </p:txBody>
      </p:sp>
      <p:sp>
        <p:nvSpPr>
          <p:cNvPr id="20483" name="Content Placeholder 2"/>
          <p:cNvSpPr>
            <a:spLocks noGrp="1"/>
          </p:cNvSpPr>
          <p:nvPr>
            <p:ph idx="1"/>
          </p:nvPr>
        </p:nvSpPr>
        <p:spPr>
          <a:xfrm>
            <a:off x="609600" y="1219200"/>
            <a:ext cx="7772400" cy="5029200"/>
          </a:xfrm>
        </p:spPr>
        <p:txBody>
          <a:bodyPr>
            <a:normAutofit lnSpcReduction="10000"/>
          </a:bodyPr>
          <a:lstStyle/>
          <a:p>
            <a:pPr marL="0" indent="0" eaLnBrk="1" hangingPunct="1">
              <a:lnSpc>
                <a:spcPct val="80000"/>
              </a:lnSpc>
              <a:buFont typeface="Arial" pitchFamily="34" charset="0"/>
              <a:buNone/>
            </a:pPr>
            <a:r>
              <a:rPr lang="en-US" altLang="en-US" sz="2800" b="1" dirty="0" smtClean="0">
                <a:solidFill>
                  <a:srgbClr val="FF0000"/>
                </a:solidFill>
                <a:latin typeface="Arial" panose="020B0604020202020204" pitchFamily="34" charset="0"/>
                <a:cs typeface="Arial" panose="020B0604020202020204" pitchFamily="34" charset="0"/>
              </a:rPr>
              <a:t>Why use custom monitoring when built in monitoring has so much information available?</a:t>
            </a:r>
          </a:p>
          <a:p>
            <a:pPr marL="0" indent="0" eaLnBrk="1" hangingPunct="1">
              <a:lnSpc>
                <a:spcPct val="80000"/>
              </a:lnSpc>
              <a:buFont typeface="Arial" pitchFamily="34" charset="0"/>
              <a:buNone/>
            </a:pPr>
            <a:endParaRPr lang="en-US" altLang="en-US" dirty="0" smtClean="0">
              <a:solidFill>
                <a:srgbClr val="0000FF"/>
              </a:solidFill>
              <a:latin typeface="Arial" panose="020B0604020202020204" pitchFamily="34" charset="0"/>
              <a:cs typeface="Arial" panose="020B0604020202020204" pitchFamily="34" charset="0"/>
            </a:endParaRPr>
          </a:p>
          <a:p>
            <a:pPr indent="-342900" eaLnBrk="1" hangingPunct="1">
              <a:lnSpc>
                <a:spcPct val="80000"/>
              </a:lnSpc>
            </a:pPr>
            <a:r>
              <a:rPr lang="en-US" altLang="en-US" dirty="0" smtClean="0">
                <a:solidFill>
                  <a:srgbClr val="0000FF"/>
                </a:solidFill>
                <a:latin typeface="Arial" panose="020B0604020202020204" pitchFamily="34" charset="0"/>
                <a:cs typeface="Arial" panose="020B0604020202020204" pitchFamily="34" charset="0"/>
              </a:rPr>
              <a:t>Compulsive Tuning Disorder?</a:t>
            </a:r>
          </a:p>
          <a:p>
            <a:pPr indent="-342900" eaLnBrk="1" hangingPunct="1">
              <a:lnSpc>
                <a:spcPct val="80000"/>
              </a:lnSpc>
            </a:pPr>
            <a:r>
              <a:rPr lang="en-US" altLang="en-US" dirty="0" smtClean="0">
                <a:solidFill>
                  <a:srgbClr val="0000FF"/>
                </a:solidFill>
                <a:latin typeface="Arial" panose="020B0604020202020204" pitchFamily="34" charset="0"/>
                <a:cs typeface="Arial" panose="020B0604020202020204" pitchFamily="34" charset="0"/>
              </a:rPr>
              <a:t>Custom monitoring is way cool?</a:t>
            </a:r>
          </a:p>
          <a:p>
            <a:pPr indent="-342900" eaLnBrk="1" hangingPunct="1">
              <a:lnSpc>
                <a:spcPct val="80000"/>
              </a:lnSpc>
            </a:pPr>
            <a:r>
              <a:rPr lang="en-US" altLang="en-US" dirty="0" smtClean="0">
                <a:solidFill>
                  <a:srgbClr val="0000FF"/>
                </a:solidFill>
                <a:latin typeface="Arial" panose="020B0604020202020204" pitchFamily="34" charset="0"/>
                <a:cs typeface="Arial" panose="020B0604020202020204" pitchFamily="34" charset="0"/>
              </a:rPr>
              <a:t>Get some special application SQL monitoring put in place along with more detail on shared pool memory allocations?</a:t>
            </a:r>
          </a:p>
          <a:p>
            <a:pPr indent="-342900" eaLnBrk="1" hangingPunct="1">
              <a:lnSpc>
                <a:spcPct val="80000"/>
              </a:lnSpc>
            </a:pPr>
            <a:r>
              <a:rPr lang="en-US" altLang="en-US" dirty="0" smtClean="0">
                <a:solidFill>
                  <a:srgbClr val="0000FF"/>
                </a:solidFill>
                <a:latin typeface="Arial" panose="020B0604020202020204" pitchFamily="34" charset="0"/>
                <a:cs typeface="Arial" panose="020B0604020202020204" pitchFamily="34" charset="0"/>
              </a:rPr>
              <a:t>Do not trust CDB / PDB setup?</a:t>
            </a:r>
          </a:p>
          <a:p>
            <a:pPr indent="-342900" eaLnBrk="1" hangingPunct="1">
              <a:lnSpc>
                <a:spcPct val="80000"/>
              </a:lnSpc>
            </a:pPr>
            <a:r>
              <a:rPr lang="en-US" altLang="en-US" dirty="0" smtClean="0">
                <a:solidFill>
                  <a:srgbClr val="0000FF"/>
                </a:solidFill>
                <a:latin typeface="Arial" panose="020B0604020202020204" pitchFamily="34" charset="0"/>
                <a:cs typeface="Arial" panose="020B0604020202020204" pitchFamily="34" charset="0"/>
              </a:rPr>
              <a:t>To know how many real </a:t>
            </a:r>
            <a:r>
              <a:rPr lang="en-US" altLang="en-US" dirty="0" err="1" smtClean="0">
                <a:solidFill>
                  <a:srgbClr val="0000FF"/>
                </a:solidFill>
                <a:latin typeface="Arial" panose="020B0604020202020204" pitchFamily="34" charset="0"/>
                <a:cs typeface="Arial" panose="020B0604020202020204" pitchFamily="34" charset="0"/>
              </a:rPr>
              <a:t>subpools</a:t>
            </a:r>
            <a:r>
              <a:rPr lang="en-US" altLang="en-US" dirty="0" smtClean="0">
                <a:solidFill>
                  <a:srgbClr val="0000FF"/>
                </a:solidFill>
                <a:latin typeface="Arial" panose="020B0604020202020204" pitchFamily="34" charset="0"/>
                <a:cs typeface="Arial" panose="020B0604020202020204" pitchFamily="34" charset="0"/>
              </a:rPr>
              <a:t> in use if more than one and how they are being used or misused.</a:t>
            </a:r>
          </a:p>
          <a:p>
            <a:pPr marL="400050" lvl="1" indent="0" eaLnBrk="1" hangingPunct="1">
              <a:lnSpc>
                <a:spcPct val="80000"/>
              </a:lnSpc>
              <a:buNone/>
            </a:pPr>
            <a:r>
              <a:rPr lang="en-US" altLang="en-US" dirty="0" smtClean="0">
                <a:latin typeface="Arial" panose="020B0604020202020204" pitchFamily="34" charset="0"/>
                <a:cs typeface="Arial" panose="020B0604020202020204" pitchFamily="34" charset="0"/>
              </a:rPr>
              <a:t>Oracle view </a:t>
            </a:r>
            <a:r>
              <a:rPr lang="en-US" altLang="en-US" dirty="0" err="1" smtClean="0">
                <a:latin typeface="Arial" panose="020B0604020202020204" pitchFamily="34" charset="0"/>
                <a:cs typeface="Arial" panose="020B0604020202020204" pitchFamily="34" charset="0"/>
              </a:rPr>
              <a:t>v$sgastat</a:t>
            </a:r>
            <a:r>
              <a:rPr lang="en-US" altLang="en-US" dirty="0" smtClean="0">
                <a:latin typeface="Arial" panose="020B0604020202020204" pitchFamily="34" charset="0"/>
                <a:cs typeface="Arial" panose="020B0604020202020204" pitchFamily="34" charset="0"/>
              </a:rPr>
              <a:t> aggregates allocations into totals for all real </a:t>
            </a:r>
            <a:r>
              <a:rPr lang="en-US" altLang="en-US" dirty="0" err="1" smtClean="0">
                <a:latin typeface="Arial" panose="020B0604020202020204" pitchFamily="34" charset="0"/>
                <a:cs typeface="Arial" panose="020B0604020202020204" pitchFamily="34" charset="0"/>
              </a:rPr>
              <a:t>subpools</a:t>
            </a:r>
            <a:r>
              <a:rPr lang="en-US" altLang="en-US" dirty="0" smtClean="0">
                <a:latin typeface="Arial" panose="020B0604020202020204" pitchFamily="34" charset="0"/>
                <a:cs typeface="Arial" panose="020B0604020202020204" pitchFamily="34" charset="0"/>
              </a:rPr>
              <a:t> … not showing detail within </a:t>
            </a:r>
            <a:r>
              <a:rPr lang="en-US" altLang="en-US" dirty="0" err="1" smtClean="0">
                <a:latin typeface="Arial" panose="020B0604020202020204" pitchFamily="34" charset="0"/>
                <a:cs typeface="Arial" panose="020B0604020202020204" pitchFamily="34" charset="0"/>
              </a:rPr>
              <a:t>subpools</a:t>
            </a:r>
            <a:r>
              <a:rPr lang="en-US" altLang="en-US" dirty="0" smtClean="0">
                <a:latin typeface="Arial" panose="020B0604020202020204" pitchFamily="34" charset="0"/>
                <a:cs typeface="Arial" panose="020B0604020202020204" pitchFamily="34" charset="0"/>
              </a:rPr>
              <a:t>.</a:t>
            </a:r>
          </a:p>
          <a:p>
            <a:pPr indent="-342900" eaLnBrk="1" hangingPunct="1">
              <a:lnSpc>
                <a:spcPct val="80000"/>
              </a:lnSpc>
            </a:pPr>
            <a:r>
              <a:rPr lang="en-US" altLang="en-US" dirty="0" smtClean="0">
                <a:solidFill>
                  <a:srgbClr val="0000FF"/>
                </a:solidFill>
                <a:latin typeface="Arial" panose="020B0604020202020204" pitchFamily="34" charset="0"/>
                <a:cs typeface="Arial" panose="020B0604020202020204" pitchFamily="34" charset="0"/>
              </a:rPr>
              <a:t>You can control how long summary and detail information is retained outside of AWR retention periods.</a:t>
            </a:r>
          </a:p>
          <a:p>
            <a:pPr indent="-342900" eaLnBrk="1" hangingPunct="1">
              <a:lnSpc>
                <a:spcPct val="80000"/>
              </a:lnSpc>
            </a:pPr>
            <a:endParaRPr lang="en-US" altLang="en-US" dirty="0" smtClean="0">
              <a:solidFill>
                <a:srgbClr val="0000FF"/>
              </a:solidFill>
              <a:latin typeface="Arial" panose="020B0604020202020204" pitchFamily="34" charset="0"/>
              <a:cs typeface="Arial" panose="020B0604020202020204" pitchFamily="34" charset="0"/>
            </a:endParaRPr>
          </a:p>
          <a:p>
            <a:pPr marL="0" indent="0" eaLnBrk="1" hangingPunct="1">
              <a:lnSpc>
                <a:spcPct val="80000"/>
              </a:lnSpc>
              <a:buNone/>
            </a:pPr>
            <a:r>
              <a:rPr lang="en-US" altLang="en-US" sz="2400" dirty="0" smtClean="0">
                <a:latin typeface="Arial" panose="020B0604020202020204" pitchFamily="34" charset="0"/>
                <a:cs typeface="Arial" panose="020B0604020202020204" pitchFamily="34" charset="0"/>
              </a:rPr>
              <a:t>*** Are you using </a:t>
            </a:r>
            <a:r>
              <a:rPr lang="en-US" altLang="en-US" sz="2400" dirty="0" err="1" smtClean="0">
                <a:latin typeface="Arial" panose="020B0604020202020204" pitchFamily="34" charset="0"/>
                <a:cs typeface="Arial" panose="020B0604020202020204" pitchFamily="34" charset="0"/>
              </a:rPr>
              <a:t>OSWatcher</a:t>
            </a:r>
            <a:r>
              <a:rPr lang="en-US" altLang="en-US" sz="2400" dirty="0" smtClean="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a:p>
            <a:pPr indent="-342900" eaLnBrk="1" hangingPunct="1">
              <a:lnSpc>
                <a:spcPct val="80000"/>
              </a:lnSpc>
            </a:pPr>
            <a:endParaRPr lang="en-US" altLang="en-US" dirty="0" smtClean="0">
              <a:solidFill>
                <a:srgbClr val="0000FF"/>
              </a:solidFill>
              <a:latin typeface="Arial" panose="020B0604020202020204" pitchFamily="34" charset="0"/>
              <a:cs typeface="Arial" panose="020B0604020202020204" pitchFamily="34" charset="0"/>
            </a:endParaRPr>
          </a:p>
          <a:p>
            <a:pPr marL="0" indent="0" eaLnBrk="1" hangingPunct="1">
              <a:lnSpc>
                <a:spcPct val="80000"/>
              </a:lnSpc>
              <a:buFont typeface="Arial" pitchFamily="34" charset="0"/>
              <a:buNone/>
            </a:pPr>
            <a:endParaRPr lang="en-US" altLang="en-US" sz="700" dirty="0" smtClean="0">
              <a:latin typeface="r_ansi" pitchFamily="49" charset="0"/>
            </a:endParaRPr>
          </a:p>
          <a:p>
            <a:pPr marL="0" indent="0" eaLnBrk="1" hangingPunct="1">
              <a:lnSpc>
                <a:spcPct val="80000"/>
              </a:lnSpc>
              <a:buFont typeface="Arial" pitchFamily="34" charset="0"/>
              <a:buNone/>
            </a:pPr>
            <a:endParaRPr lang="en-US" altLang="en-US" sz="700" dirty="0" smtClean="0">
              <a:latin typeface="r_ansi"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74638"/>
            <a:ext cx="7772400" cy="1020762"/>
          </a:xfrm>
        </p:spPr>
        <p:txBody>
          <a:bodyPr>
            <a:normAutofit fontScale="90000"/>
          </a:bodyPr>
          <a:lstStyle/>
          <a:p>
            <a:pPr eaLnBrk="1" fontAlgn="auto" hangingPunct="1">
              <a:spcAft>
                <a:spcPts val="0"/>
              </a:spcAft>
              <a:defRPr/>
            </a:pPr>
            <a:r>
              <a:rPr lang="en-US" sz="3200" dirty="0" smtClean="0"/>
              <a:t>APPROACH II – SUMMARY INFORMATION</a:t>
            </a:r>
          </a:p>
        </p:txBody>
      </p:sp>
      <p:sp>
        <p:nvSpPr>
          <p:cNvPr id="20483" name="Content Placeholder 2"/>
          <p:cNvSpPr>
            <a:spLocks noGrp="1"/>
          </p:cNvSpPr>
          <p:nvPr>
            <p:ph idx="1"/>
          </p:nvPr>
        </p:nvSpPr>
        <p:spPr>
          <a:xfrm>
            <a:off x="609600" y="1219200"/>
            <a:ext cx="7772400" cy="4267200"/>
          </a:xfrm>
        </p:spPr>
        <p:txBody>
          <a:bodyPr>
            <a:normAutofit fontScale="92500" lnSpcReduction="10000"/>
          </a:bodyPr>
          <a:lstStyle/>
          <a:p>
            <a:pPr marL="0" indent="0" eaLnBrk="1" hangingPunct="1">
              <a:lnSpc>
                <a:spcPct val="80000"/>
              </a:lnSpc>
              <a:buFont typeface="Arial" pitchFamily="34" charset="0"/>
              <a:buNone/>
            </a:pPr>
            <a:r>
              <a:rPr lang="en-US" altLang="en-US" sz="1600" b="1" dirty="0" smtClean="0">
                <a:solidFill>
                  <a:srgbClr val="FF0000"/>
                </a:solidFill>
                <a:latin typeface="r_ansi" pitchFamily="49" charset="0"/>
              </a:rPr>
              <a:t>CREATE TABLE MON_SHARED_POOL_ALLOC_SUMMARY (</a:t>
            </a:r>
          </a:p>
          <a:p>
            <a:pPr marL="0" indent="0" eaLnBrk="1" hangingPunct="1">
              <a:lnSpc>
                <a:spcPct val="80000"/>
              </a:lnSpc>
              <a:buFont typeface="Arial" pitchFamily="34" charset="0"/>
              <a:buNone/>
            </a:pPr>
            <a:r>
              <a:rPr lang="en-US" altLang="en-US" sz="1600" b="1" dirty="0" smtClean="0">
                <a:solidFill>
                  <a:srgbClr val="FF0000"/>
                </a:solidFill>
                <a:latin typeface="r_ansi" pitchFamily="49" charset="0"/>
              </a:rPr>
              <a:t>  MON_DATE  DATE,</a:t>
            </a:r>
          </a:p>
          <a:p>
            <a:pPr marL="0" indent="0" eaLnBrk="1" hangingPunct="1">
              <a:lnSpc>
                <a:spcPct val="80000"/>
              </a:lnSpc>
              <a:buFont typeface="Arial" pitchFamily="34" charset="0"/>
              <a:buNone/>
            </a:pPr>
            <a:r>
              <a:rPr lang="en-US" altLang="en-US" sz="1600" b="1" dirty="0" smtClean="0">
                <a:solidFill>
                  <a:srgbClr val="FF0000"/>
                </a:solidFill>
                <a:latin typeface="r_ansi" pitchFamily="49" charset="0"/>
              </a:rPr>
              <a:t>  SUBPOOL   VARCHAR2(55),</a:t>
            </a:r>
          </a:p>
          <a:p>
            <a:pPr marL="0" indent="0" eaLnBrk="1" hangingPunct="1">
              <a:lnSpc>
                <a:spcPct val="80000"/>
              </a:lnSpc>
              <a:buFont typeface="Arial" pitchFamily="34" charset="0"/>
              <a:buNone/>
            </a:pPr>
            <a:r>
              <a:rPr lang="en-US" altLang="en-US" sz="1600" b="1" dirty="0" smtClean="0">
                <a:solidFill>
                  <a:srgbClr val="FF0000"/>
                </a:solidFill>
                <a:latin typeface="r_ansi" pitchFamily="49" charset="0"/>
              </a:rPr>
              <a:t>  BYTES     NUMBER,</a:t>
            </a:r>
          </a:p>
          <a:p>
            <a:pPr marL="0" indent="0" eaLnBrk="1" hangingPunct="1">
              <a:lnSpc>
                <a:spcPct val="80000"/>
              </a:lnSpc>
              <a:buFont typeface="Arial" pitchFamily="34" charset="0"/>
              <a:buNone/>
            </a:pPr>
            <a:r>
              <a:rPr lang="en-US" altLang="en-US" sz="1600" b="1" dirty="0" smtClean="0">
                <a:solidFill>
                  <a:srgbClr val="FF0000"/>
                </a:solidFill>
                <a:latin typeface="r_ansi" pitchFamily="49" charset="0"/>
              </a:rPr>
              <a:t>  MB        NUMBER)</a:t>
            </a:r>
          </a:p>
          <a:p>
            <a:pPr marL="0" indent="0" eaLnBrk="1" hangingPunct="1">
              <a:lnSpc>
                <a:spcPct val="80000"/>
              </a:lnSpc>
              <a:buFont typeface="Arial" pitchFamily="34" charset="0"/>
              <a:buNone/>
            </a:pPr>
            <a:endParaRPr lang="en-US" altLang="en-US" sz="1400" b="1" dirty="0" smtClean="0">
              <a:solidFill>
                <a:srgbClr val="0000FF"/>
              </a:solidFill>
              <a:latin typeface="r_ansi" pitchFamily="49" charset="0"/>
            </a:endParaRPr>
          </a:p>
          <a:p>
            <a:pPr marL="0" indent="0" eaLnBrk="1" hangingPunct="1">
              <a:lnSpc>
                <a:spcPct val="80000"/>
              </a:lnSpc>
              <a:buFont typeface="Arial" pitchFamily="34" charset="0"/>
              <a:buNone/>
            </a:pPr>
            <a:endParaRPr lang="en-US" altLang="en-US" sz="1400" b="1" dirty="0" smtClean="0">
              <a:solidFill>
                <a:srgbClr val="0000FF"/>
              </a:solidFill>
              <a:latin typeface="r_ansi" pitchFamily="49" charset="0"/>
            </a:endParaRPr>
          </a:p>
          <a:p>
            <a:pPr marL="0" indent="0" eaLnBrk="1" hangingPunct="1">
              <a:lnSpc>
                <a:spcPct val="80000"/>
              </a:lnSpc>
              <a:buFont typeface="Arial" pitchFamily="34" charset="0"/>
              <a:buNone/>
            </a:pPr>
            <a:r>
              <a:rPr lang="en-US" altLang="en-US" sz="1400" b="1" dirty="0" smtClean="0">
                <a:latin typeface="r_ansi" pitchFamily="49" charset="0"/>
              </a:rPr>
              <a:t>MON_DATE                 SUBPOOL                     BYTES        MB</a:t>
            </a:r>
          </a:p>
          <a:p>
            <a:pPr marL="0" indent="0" eaLnBrk="1" hangingPunct="1">
              <a:lnSpc>
                <a:spcPct val="80000"/>
              </a:lnSpc>
              <a:buFont typeface="Arial" pitchFamily="34" charset="0"/>
              <a:buNone/>
            </a:pPr>
            <a:r>
              <a:rPr lang="en-US" altLang="en-US" sz="1400" b="1" dirty="0" smtClean="0">
                <a:latin typeface="r_ansi" pitchFamily="49" charset="0"/>
              </a:rPr>
              <a:t>11/10/2010 12:55:02 PM   shared pool (0 - Unused):   805306368    768</a:t>
            </a:r>
          </a:p>
          <a:p>
            <a:pPr marL="0" indent="0" eaLnBrk="1" hangingPunct="1">
              <a:lnSpc>
                <a:spcPct val="80000"/>
              </a:lnSpc>
              <a:buFont typeface="Arial" pitchFamily="34" charset="0"/>
              <a:buNone/>
            </a:pPr>
            <a:r>
              <a:rPr lang="en-US" altLang="en-US" sz="1400" b="1" dirty="0" smtClean="0">
                <a:latin typeface="r_ansi" pitchFamily="49" charset="0"/>
              </a:rPr>
              <a:t>11/10/2010 12:55:02 PM   shared pool (1):            2013281080   1920</a:t>
            </a:r>
          </a:p>
          <a:p>
            <a:pPr marL="0" indent="0" eaLnBrk="1" hangingPunct="1">
              <a:lnSpc>
                <a:spcPct val="80000"/>
              </a:lnSpc>
              <a:buFont typeface="Arial" pitchFamily="34" charset="0"/>
              <a:buNone/>
            </a:pPr>
            <a:r>
              <a:rPr lang="en-US" altLang="en-US" sz="1400" b="1" dirty="0" smtClean="0">
                <a:latin typeface="r_ansi" pitchFamily="49" charset="0"/>
              </a:rPr>
              <a:t>11/10/2010 12:55:02 PM   shared pool (Total):        2818587448   2688</a:t>
            </a:r>
          </a:p>
          <a:p>
            <a:pPr marL="0" indent="0" eaLnBrk="1" hangingPunct="1">
              <a:lnSpc>
                <a:spcPct val="80000"/>
              </a:lnSpc>
              <a:buFont typeface="Arial" pitchFamily="34" charset="0"/>
              <a:buNone/>
            </a:pPr>
            <a:endParaRPr lang="en-US" altLang="en-US" sz="1400" b="1" dirty="0" smtClean="0">
              <a:latin typeface="r_ansi" pitchFamily="49" charset="0"/>
            </a:endParaRPr>
          </a:p>
          <a:p>
            <a:pPr marL="0" indent="0" eaLnBrk="1" hangingPunct="1">
              <a:lnSpc>
                <a:spcPct val="80000"/>
              </a:lnSpc>
              <a:buFont typeface="Arial" pitchFamily="34" charset="0"/>
              <a:buNone/>
            </a:pPr>
            <a:endParaRPr lang="en-US" altLang="en-US" sz="1400" b="1" dirty="0" smtClean="0">
              <a:latin typeface="r_ansi" pitchFamily="49" charset="0"/>
            </a:endParaRPr>
          </a:p>
          <a:p>
            <a:pPr marL="0" indent="0" eaLnBrk="1" hangingPunct="1">
              <a:lnSpc>
                <a:spcPct val="80000"/>
              </a:lnSpc>
              <a:buFont typeface="Arial" pitchFamily="34" charset="0"/>
              <a:buNone/>
            </a:pPr>
            <a:r>
              <a:rPr lang="en-US" altLang="en-US" sz="1400" b="1" dirty="0" smtClean="0">
                <a:solidFill>
                  <a:srgbClr val="0000FF"/>
                </a:solidFill>
                <a:latin typeface="r_ansi" pitchFamily="49" charset="0"/>
              </a:rPr>
              <a:t>MON_DATE                SUBPOOL                      BYTES        MB</a:t>
            </a:r>
          </a:p>
          <a:p>
            <a:pPr marL="0" indent="0" eaLnBrk="1" hangingPunct="1">
              <a:lnSpc>
                <a:spcPct val="80000"/>
              </a:lnSpc>
              <a:buFont typeface="Arial" pitchFamily="34" charset="0"/>
              <a:buNone/>
            </a:pPr>
            <a:r>
              <a:rPr lang="en-US" altLang="en-US" sz="1400" b="1" dirty="0" smtClean="0">
                <a:solidFill>
                  <a:srgbClr val="0000FF"/>
                </a:solidFill>
                <a:latin typeface="r_ansi" pitchFamily="49" charset="0"/>
              </a:rPr>
              <a:t>11/10/2010 12:26:01 PM  shared pool (0 - Unused):    2415919104   2304</a:t>
            </a:r>
          </a:p>
          <a:p>
            <a:pPr marL="0" indent="0" eaLnBrk="1" hangingPunct="1">
              <a:lnSpc>
                <a:spcPct val="80000"/>
              </a:lnSpc>
              <a:buFont typeface="Arial" pitchFamily="34" charset="0"/>
              <a:buNone/>
            </a:pPr>
            <a:r>
              <a:rPr lang="en-US" altLang="en-US" sz="1400" b="1" dirty="0" smtClean="0">
                <a:solidFill>
                  <a:srgbClr val="0000FF"/>
                </a:solidFill>
                <a:latin typeface="r_ansi" pitchFamily="49" charset="0"/>
              </a:rPr>
              <a:t>11/10/2010 12:26:01 PM  shared pool (1):             402664896    384</a:t>
            </a:r>
          </a:p>
          <a:p>
            <a:pPr marL="0" indent="0" eaLnBrk="1" hangingPunct="1">
              <a:lnSpc>
                <a:spcPct val="80000"/>
              </a:lnSpc>
              <a:buFont typeface="Arial" pitchFamily="34" charset="0"/>
              <a:buNone/>
            </a:pPr>
            <a:r>
              <a:rPr lang="en-US" altLang="en-US" sz="1400" b="1" dirty="0" smtClean="0">
                <a:solidFill>
                  <a:srgbClr val="0000FF"/>
                </a:solidFill>
                <a:latin typeface="r_ansi" pitchFamily="49" charset="0"/>
              </a:rPr>
              <a:t>11/10/2010 12:26:01 PM  shared pool (2):             402668464    384</a:t>
            </a:r>
          </a:p>
          <a:p>
            <a:pPr marL="0" indent="0" eaLnBrk="1" hangingPunct="1">
              <a:lnSpc>
                <a:spcPct val="80000"/>
              </a:lnSpc>
              <a:buFont typeface="Arial" pitchFamily="34" charset="0"/>
              <a:buNone/>
            </a:pPr>
            <a:r>
              <a:rPr lang="en-US" altLang="en-US" sz="1400" b="1" dirty="0" smtClean="0">
                <a:solidFill>
                  <a:srgbClr val="0000FF"/>
                </a:solidFill>
                <a:latin typeface="r_ansi" pitchFamily="49" charset="0"/>
              </a:rPr>
              <a:t>11/10/2010 12:26:01 PM  shared pool (Total):         3221252464   3072</a:t>
            </a:r>
          </a:p>
          <a:p>
            <a:pPr marL="0" indent="0" eaLnBrk="1" hangingPunct="1">
              <a:lnSpc>
                <a:spcPct val="80000"/>
              </a:lnSpc>
              <a:buFont typeface="Arial" pitchFamily="34" charset="0"/>
              <a:buNone/>
            </a:pPr>
            <a:endParaRPr lang="en-US" altLang="en-US" sz="700" dirty="0" smtClean="0">
              <a:solidFill>
                <a:srgbClr val="0000FF"/>
              </a:solidFill>
              <a:latin typeface="r_ansi" pitchFamily="49" charset="0"/>
            </a:endParaRPr>
          </a:p>
          <a:p>
            <a:pPr marL="0" indent="0" eaLnBrk="1" hangingPunct="1">
              <a:lnSpc>
                <a:spcPct val="80000"/>
              </a:lnSpc>
              <a:buFont typeface="Arial" pitchFamily="34" charset="0"/>
              <a:buNone/>
            </a:pPr>
            <a:endParaRPr lang="en-US" altLang="en-US" sz="700" dirty="0" smtClean="0">
              <a:latin typeface="r_ansi" pitchFamily="49" charset="0"/>
            </a:endParaRPr>
          </a:p>
          <a:p>
            <a:pPr marL="0" indent="0" eaLnBrk="1" hangingPunct="1">
              <a:lnSpc>
                <a:spcPct val="80000"/>
              </a:lnSpc>
              <a:buFont typeface="Arial" pitchFamily="34" charset="0"/>
              <a:buNone/>
            </a:pPr>
            <a:endParaRPr lang="en-US" altLang="en-US" sz="700" dirty="0" smtClean="0">
              <a:latin typeface="r_ansi" pitchFamily="49" charset="0"/>
            </a:endParaRPr>
          </a:p>
        </p:txBody>
      </p:sp>
    </p:spTree>
    <p:extLst>
      <p:ext uri="{BB962C8B-B14F-4D97-AF65-F5344CB8AC3E}">
        <p14:creationId xmlns:p14="http://schemas.microsoft.com/office/powerpoint/2010/main" val="2184723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0" dur="500"/>
                                        <p:tgtEl>
                                          <p:spTgt spid="2048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3" dur="500"/>
                                        <p:tgtEl>
                                          <p:spTgt spid="2048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16" dur="500"/>
                                        <p:tgtEl>
                                          <p:spTgt spid="2048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19" dur="500"/>
                                        <p:tgtEl>
                                          <p:spTgt spid="2048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0483">
                                            <p:txEl>
                                              <p:pRg st="7" end="7"/>
                                            </p:txEl>
                                          </p:spTgt>
                                        </p:tgtEl>
                                        <p:attrNameLst>
                                          <p:attrName>style.visibility</p:attrName>
                                        </p:attrNameLst>
                                      </p:cBhvr>
                                      <p:to>
                                        <p:strVal val="visible"/>
                                      </p:to>
                                    </p:set>
                                    <p:anim calcmode="lin" valueType="num">
                                      <p:cBhvr additive="base">
                                        <p:cTn id="24"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483">
                                            <p:txEl>
                                              <p:pRg st="7" end="7"/>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0483">
                                            <p:txEl>
                                              <p:pRg st="8" end="8"/>
                                            </p:txEl>
                                          </p:spTgt>
                                        </p:tgtEl>
                                        <p:attrNameLst>
                                          <p:attrName>style.visibility</p:attrName>
                                        </p:attrNameLst>
                                      </p:cBhvr>
                                      <p:to>
                                        <p:strVal val="visible"/>
                                      </p:to>
                                    </p:set>
                                    <p:anim calcmode="lin" valueType="num">
                                      <p:cBhvr additive="base">
                                        <p:cTn id="28" dur="5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483">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0483">
                                            <p:txEl>
                                              <p:pRg st="9" end="9"/>
                                            </p:txEl>
                                          </p:spTgt>
                                        </p:tgtEl>
                                        <p:attrNameLst>
                                          <p:attrName>style.visibility</p:attrName>
                                        </p:attrNameLst>
                                      </p:cBhvr>
                                      <p:to>
                                        <p:strVal val="visible"/>
                                      </p:to>
                                    </p:set>
                                    <p:anim calcmode="lin" valueType="num">
                                      <p:cBhvr additive="base">
                                        <p:cTn id="32" dur="5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483">
                                            <p:txEl>
                                              <p:pRg st="9" end="9"/>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483">
                                            <p:txEl>
                                              <p:pRg st="10" end="10"/>
                                            </p:txEl>
                                          </p:spTgt>
                                        </p:tgtEl>
                                        <p:attrNameLst>
                                          <p:attrName>style.visibility</p:attrName>
                                        </p:attrNameLst>
                                      </p:cBhvr>
                                      <p:to>
                                        <p:strVal val="visible"/>
                                      </p:to>
                                    </p:set>
                                    <p:anim calcmode="lin" valueType="num">
                                      <p:cBhvr additive="base">
                                        <p:cTn id="36" dur="500" fill="hold"/>
                                        <p:tgtEl>
                                          <p:spTgt spid="20483">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4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0483">
                                            <p:txEl>
                                              <p:pRg st="13" end="13"/>
                                            </p:txEl>
                                          </p:spTgt>
                                        </p:tgtEl>
                                        <p:attrNameLst>
                                          <p:attrName>style.visibility</p:attrName>
                                        </p:attrNameLst>
                                      </p:cBhvr>
                                      <p:to>
                                        <p:strVal val="visible"/>
                                      </p:to>
                                    </p:set>
                                    <p:anim calcmode="lin" valueType="num">
                                      <p:cBhvr additive="base">
                                        <p:cTn id="42" dur="500" fill="hold"/>
                                        <p:tgtEl>
                                          <p:spTgt spid="20483">
                                            <p:txEl>
                                              <p:pRg st="13" end="1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0483">
                                            <p:txEl>
                                              <p:pRg st="13" end="13"/>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0483">
                                            <p:txEl>
                                              <p:pRg st="14" end="14"/>
                                            </p:txEl>
                                          </p:spTgt>
                                        </p:tgtEl>
                                        <p:attrNameLst>
                                          <p:attrName>style.visibility</p:attrName>
                                        </p:attrNameLst>
                                      </p:cBhvr>
                                      <p:to>
                                        <p:strVal val="visible"/>
                                      </p:to>
                                    </p:set>
                                    <p:anim calcmode="lin" valueType="num">
                                      <p:cBhvr additive="base">
                                        <p:cTn id="46" dur="500" fill="hold"/>
                                        <p:tgtEl>
                                          <p:spTgt spid="20483">
                                            <p:txEl>
                                              <p:pRg st="14" end="1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0483">
                                            <p:txEl>
                                              <p:pRg st="14" end="14"/>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0483">
                                            <p:txEl>
                                              <p:pRg st="15" end="15"/>
                                            </p:txEl>
                                          </p:spTgt>
                                        </p:tgtEl>
                                        <p:attrNameLst>
                                          <p:attrName>style.visibility</p:attrName>
                                        </p:attrNameLst>
                                      </p:cBhvr>
                                      <p:to>
                                        <p:strVal val="visible"/>
                                      </p:to>
                                    </p:set>
                                    <p:anim calcmode="lin" valueType="num">
                                      <p:cBhvr additive="base">
                                        <p:cTn id="50" dur="500" fill="hold"/>
                                        <p:tgtEl>
                                          <p:spTgt spid="20483">
                                            <p:txEl>
                                              <p:pRg st="15" end="1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0483">
                                            <p:txEl>
                                              <p:pRg st="15" end="1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0483">
                                            <p:txEl>
                                              <p:pRg st="16" end="16"/>
                                            </p:txEl>
                                          </p:spTgt>
                                        </p:tgtEl>
                                        <p:attrNameLst>
                                          <p:attrName>style.visibility</p:attrName>
                                        </p:attrNameLst>
                                      </p:cBhvr>
                                      <p:to>
                                        <p:strVal val="visible"/>
                                      </p:to>
                                    </p:set>
                                    <p:anim calcmode="lin" valueType="num">
                                      <p:cBhvr additive="base">
                                        <p:cTn id="54" dur="500" fill="hold"/>
                                        <p:tgtEl>
                                          <p:spTgt spid="20483">
                                            <p:txEl>
                                              <p:pRg st="16" end="1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0483">
                                            <p:txEl>
                                              <p:pRg st="16" end="16"/>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0483">
                                            <p:txEl>
                                              <p:pRg st="17" end="17"/>
                                            </p:txEl>
                                          </p:spTgt>
                                        </p:tgtEl>
                                        <p:attrNameLst>
                                          <p:attrName>style.visibility</p:attrName>
                                        </p:attrNameLst>
                                      </p:cBhvr>
                                      <p:to>
                                        <p:strVal val="visible"/>
                                      </p:to>
                                    </p:set>
                                    <p:anim calcmode="lin" valueType="num">
                                      <p:cBhvr additive="base">
                                        <p:cTn id="58" dur="500" fill="hold"/>
                                        <p:tgtEl>
                                          <p:spTgt spid="20483">
                                            <p:txEl>
                                              <p:pRg st="17" end="1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048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609600" y="731838"/>
            <a:ext cx="7924800" cy="5592762"/>
          </a:xfrm>
        </p:spPr>
        <p:txBody>
          <a:bodyPr/>
          <a:lstStyle/>
          <a:p>
            <a:pPr marL="0" indent="0" eaLnBrk="1" hangingPunct="1">
              <a:buFont typeface="Arial" pitchFamily="34" charset="0"/>
              <a:buNone/>
            </a:pPr>
            <a:r>
              <a:rPr lang="en-US" altLang="en-US" sz="3200" b="1" dirty="0" smtClean="0"/>
              <a:t>Monitoring the shared pool detail</a:t>
            </a:r>
          </a:p>
          <a:p>
            <a:pPr marL="0" indent="0" eaLnBrk="1" hangingPunct="1">
              <a:buFont typeface="Arial" pitchFamily="34" charset="0"/>
              <a:buNone/>
            </a:pPr>
            <a:endParaRPr lang="en-US" altLang="en-US" dirty="0" smtClean="0"/>
          </a:p>
          <a:p>
            <a:pPr marL="0" indent="0" eaLnBrk="1" hangingPunct="1">
              <a:buFont typeface="Arial" pitchFamily="34" charset="0"/>
              <a:buNone/>
            </a:pPr>
            <a:r>
              <a:rPr lang="en-US" altLang="en-US" sz="2400" dirty="0" smtClean="0">
                <a:latin typeface="r_ansi" pitchFamily="49" charset="0"/>
              </a:rPr>
              <a:t>CREATE TABLE MON_SHARED_POOL_ALLOC_DETAIL(</a:t>
            </a:r>
          </a:p>
          <a:p>
            <a:pPr marL="0" indent="0" eaLnBrk="1" hangingPunct="1">
              <a:buFont typeface="Arial" pitchFamily="34" charset="0"/>
              <a:buNone/>
            </a:pPr>
            <a:r>
              <a:rPr lang="en-US" altLang="en-US" sz="2400" dirty="0" smtClean="0">
                <a:latin typeface="r_ansi" pitchFamily="49" charset="0"/>
              </a:rPr>
              <a:t>  MON_DATE   DATE,</a:t>
            </a:r>
          </a:p>
          <a:p>
            <a:pPr marL="0" indent="0" eaLnBrk="1" hangingPunct="1">
              <a:buFont typeface="Arial" pitchFamily="34" charset="0"/>
              <a:buNone/>
            </a:pPr>
            <a:r>
              <a:rPr lang="en-US" altLang="en-US" sz="2400" dirty="0" smtClean="0">
                <a:latin typeface="r_ansi" pitchFamily="49" charset="0"/>
              </a:rPr>
              <a:t>  SUBPOOL    VARCHAR2(55 BYTE),</a:t>
            </a:r>
          </a:p>
          <a:p>
            <a:pPr marL="0" indent="0" eaLnBrk="1" hangingPunct="1">
              <a:buFont typeface="Arial" pitchFamily="34" charset="0"/>
              <a:buNone/>
            </a:pPr>
            <a:r>
              <a:rPr lang="en-US" altLang="en-US" sz="2400" b="1" dirty="0">
                <a:solidFill>
                  <a:srgbClr val="FF0000"/>
                </a:solidFill>
                <a:latin typeface="r_ansi" pitchFamily="49" charset="0"/>
              </a:rPr>
              <a:t> </a:t>
            </a:r>
            <a:r>
              <a:rPr lang="en-US" altLang="en-US" sz="2400" b="1" dirty="0" smtClean="0">
                <a:solidFill>
                  <a:srgbClr val="FF0000"/>
                </a:solidFill>
                <a:latin typeface="r_ansi" pitchFamily="49" charset="0"/>
              </a:rPr>
              <a:t> CON_ID     NUMBER, /* 12c */</a:t>
            </a:r>
          </a:p>
          <a:p>
            <a:pPr marL="0" indent="0" eaLnBrk="1" hangingPunct="1">
              <a:buFont typeface="Arial" pitchFamily="34" charset="0"/>
              <a:buNone/>
            </a:pPr>
            <a:r>
              <a:rPr lang="en-US" altLang="en-US" sz="2400" dirty="0" smtClean="0">
                <a:latin typeface="r_ansi" pitchFamily="49" charset="0"/>
              </a:rPr>
              <a:t>  NAME       VARCHAR2(26 BYTE),</a:t>
            </a:r>
          </a:p>
          <a:p>
            <a:pPr marL="0" indent="0" eaLnBrk="1" hangingPunct="1">
              <a:buFont typeface="Arial" pitchFamily="34" charset="0"/>
              <a:buNone/>
            </a:pPr>
            <a:r>
              <a:rPr lang="en-US" altLang="en-US" sz="2400" dirty="0" smtClean="0">
                <a:latin typeface="r_ansi" pitchFamily="49" charset="0"/>
              </a:rPr>
              <a:t>  SUM_BYTES  NUMBER,</a:t>
            </a:r>
          </a:p>
          <a:p>
            <a:pPr marL="0" indent="0" eaLnBrk="1" hangingPunct="1">
              <a:buFont typeface="Arial" pitchFamily="34" charset="0"/>
              <a:buNone/>
            </a:pPr>
            <a:r>
              <a:rPr lang="en-US" altLang="en-US" sz="2400" dirty="0" smtClean="0">
                <a:latin typeface="r_ansi" pitchFamily="49" charset="0"/>
              </a:rPr>
              <a:t>  MB         NUMBER)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685800"/>
            <a:ext cx="7417432" cy="5257800"/>
          </a:xfrm>
        </p:spPr>
      </p:pic>
    </p:spTree>
    <p:extLst>
      <p:ext uri="{BB962C8B-B14F-4D97-AF65-F5344CB8AC3E}">
        <p14:creationId xmlns:p14="http://schemas.microsoft.com/office/powerpoint/2010/main" val="12543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533400" y="533400"/>
            <a:ext cx="8229600" cy="6126163"/>
          </a:xfrm>
        </p:spPr>
        <p:txBody>
          <a:bodyPr rtlCol="0">
            <a:normAutofit fontScale="92500" lnSpcReduction="20000"/>
          </a:bodyPr>
          <a:lstStyle/>
          <a:p>
            <a:pPr marL="0" indent="0" eaLnBrk="1" fontAlgn="auto" hangingPunct="1">
              <a:spcAft>
                <a:spcPts val="0"/>
              </a:spcAft>
              <a:buFont typeface="Arial" charset="0"/>
              <a:buNone/>
              <a:defRPr/>
            </a:pPr>
            <a:r>
              <a:rPr lang="en-US" sz="1200" b="1" dirty="0" smtClean="0">
                <a:latin typeface="r_ansi" pitchFamily="49" charset="0"/>
              </a:rPr>
              <a:t>MON_DATE      SUBPOOL                    NAME                  SUM_BYTES    MB</a:t>
            </a:r>
          </a:p>
          <a:p>
            <a:pPr marL="0" indent="0" eaLnBrk="1" fontAlgn="auto" hangingPunct="1">
              <a:spcAft>
                <a:spcPts val="0"/>
              </a:spcAft>
              <a:buFont typeface="Arial" charset="0"/>
              <a:buNone/>
              <a:defRPr/>
            </a:pPr>
            <a:r>
              <a:rPr lang="en-US" sz="1200" b="1" dirty="0" smtClean="0">
                <a:latin typeface="r_ansi" pitchFamily="49" charset="0"/>
              </a:rPr>
              <a:t>11/10/2010    shared pool (0 - Unused):  free memory           805306368   768</a:t>
            </a:r>
          </a:p>
          <a:p>
            <a:pPr marL="0" indent="0" eaLnBrk="1" fontAlgn="auto" hangingPunct="1">
              <a:spcAft>
                <a:spcPts val="0"/>
              </a:spcAft>
              <a:buFont typeface="Arial" charset="0"/>
              <a:buNone/>
              <a:defRPr/>
            </a:pPr>
            <a:r>
              <a:rPr lang="en-US" sz="1200" b="1" dirty="0" smtClean="0">
                <a:latin typeface="r_ansi" pitchFamily="49" charset="0"/>
              </a:rPr>
              <a:t>11/10/2010    shared pool (1):           </a:t>
            </a:r>
            <a:r>
              <a:rPr lang="en-US" sz="1200" b="1" dirty="0" err="1" smtClean="0">
                <a:solidFill>
                  <a:srgbClr val="FF0000"/>
                </a:solidFill>
                <a:latin typeface="r_ansi" pitchFamily="49" charset="0"/>
              </a:rPr>
              <a:t>sql</a:t>
            </a:r>
            <a:r>
              <a:rPr lang="en-US" sz="1200" b="1" dirty="0" smtClean="0">
                <a:solidFill>
                  <a:srgbClr val="FF0000"/>
                </a:solidFill>
                <a:latin typeface="r_ansi" pitchFamily="49" charset="0"/>
              </a:rPr>
              <a:t> area              593555600   566</a:t>
            </a:r>
          </a:p>
          <a:p>
            <a:pPr marL="0" indent="0" eaLnBrk="1" fontAlgn="auto" hangingPunct="1">
              <a:spcAft>
                <a:spcPts val="0"/>
              </a:spcAft>
              <a:buFont typeface="Arial" charset="0"/>
              <a:buNone/>
              <a:defRPr/>
            </a:pPr>
            <a:r>
              <a:rPr lang="en-US" sz="1200" b="1" dirty="0" smtClean="0">
                <a:latin typeface="r_ansi" pitchFamily="49" charset="0"/>
              </a:rPr>
              <a:t>11/10/2010    shared pool (1):           free memory           249993560   238</a:t>
            </a:r>
          </a:p>
          <a:p>
            <a:pPr marL="0" indent="0" eaLnBrk="1" fontAlgn="auto" hangingPunct="1">
              <a:spcAft>
                <a:spcPts val="0"/>
              </a:spcAft>
              <a:buFont typeface="Arial" charset="0"/>
              <a:buNone/>
              <a:defRPr/>
            </a:pPr>
            <a:r>
              <a:rPr lang="en-US" sz="1200" b="1" dirty="0" smtClean="0">
                <a:latin typeface="r_ansi" pitchFamily="49" charset="0"/>
              </a:rPr>
              <a:t>11/10/2010    shared pool (1):           </a:t>
            </a:r>
            <a:r>
              <a:rPr lang="en-US" sz="1200" b="1" dirty="0" err="1" smtClean="0">
                <a:solidFill>
                  <a:srgbClr val="FF0000"/>
                </a:solidFill>
                <a:latin typeface="r_ansi" pitchFamily="49" charset="0"/>
              </a:rPr>
              <a:t>CCursor</a:t>
            </a:r>
            <a:r>
              <a:rPr lang="en-US" sz="1200" b="1" dirty="0" smtClean="0">
                <a:solidFill>
                  <a:srgbClr val="FF0000"/>
                </a:solidFill>
                <a:latin typeface="r_ansi" pitchFamily="49" charset="0"/>
              </a:rPr>
              <a:t>                12990376   203</a:t>
            </a:r>
          </a:p>
          <a:p>
            <a:pPr marL="0" indent="0" eaLnBrk="1" fontAlgn="auto" hangingPunct="1">
              <a:spcAft>
                <a:spcPts val="0"/>
              </a:spcAft>
              <a:buFont typeface="Arial" charset="0"/>
              <a:buNone/>
              <a:defRPr/>
            </a:pPr>
            <a:r>
              <a:rPr lang="en-US" sz="1200" b="1" dirty="0" smtClean="0">
                <a:latin typeface="r_ansi" pitchFamily="49" charset="0"/>
              </a:rPr>
              <a:t>11/10/2010    shared pool (1):           private strands        82396160    78</a:t>
            </a:r>
          </a:p>
          <a:p>
            <a:pPr marL="0" indent="0" eaLnBrk="1" fontAlgn="auto" hangingPunct="1">
              <a:spcAft>
                <a:spcPts val="0"/>
              </a:spcAft>
              <a:buFont typeface="Arial" charset="0"/>
              <a:buNone/>
              <a:defRPr/>
            </a:pPr>
            <a:r>
              <a:rPr lang="en-US" sz="1200" b="1" dirty="0" smtClean="0">
                <a:latin typeface="r_ansi" pitchFamily="49" charset="0"/>
              </a:rPr>
              <a:t>11/10/2010    shared pool (1):           </a:t>
            </a:r>
            <a:r>
              <a:rPr lang="en-US" sz="1200" b="1" dirty="0" err="1" smtClean="0">
                <a:latin typeface="r_ansi" pitchFamily="49" charset="0"/>
              </a:rPr>
              <a:t>kgsp</a:t>
            </a:r>
            <a:r>
              <a:rPr lang="en-US" sz="1200" b="1" dirty="0" smtClean="0">
                <a:latin typeface="r_ansi" pitchFamily="49" charset="0"/>
              </a:rPr>
              <a:t>-heap              67354488    64</a:t>
            </a:r>
          </a:p>
          <a:p>
            <a:pPr marL="0" indent="0" eaLnBrk="1" fontAlgn="auto" hangingPunct="1">
              <a:spcAft>
                <a:spcPts val="0"/>
              </a:spcAft>
              <a:buFont typeface="Arial" charset="0"/>
              <a:buNone/>
              <a:defRPr/>
            </a:pPr>
            <a:r>
              <a:rPr lang="en-US" sz="1200" b="1" dirty="0" smtClean="0">
                <a:latin typeface="r_ansi" pitchFamily="49" charset="0"/>
              </a:rPr>
              <a:t>11/10/2010    shared pool (1):           event statistics</a:t>
            </a:r>
          </a:p>
          <a:p>
            <a:pPr marL="0" indent="0" eaLnBrk="1" fontAlgn="auto" hangingPunct="1">
              <a:spcAft>
                <a:spcPts val="0"/>
              </a:spcAft>
              <a:buFont typeface="Arial" charset="0"/>
              <a:buNone/>
              <a:defRPr/>
            </a:pPr>
            <a:r>
              <a:rPr lang="en-US" sz="1200" b="1" dirty="0" smtClean="0">
                <a:latin typeface="r_ansi" pitchFamily="49" charset="0"/>
              </a:rPr>
              <a:t>                                         per </a:t>
            </a:r>
            <a:r>
              <a:rPr lang="en-US" sz="1200" b="1" dirty="0" err="1" smtClean="0">
                <a:latin typeface="r_ansi" pitchFamily="49" charset="0"/>
              </a:rPr>
              <a:t>sess</a:t>
            </a:r>
            <a:r>
              <a:rPr lang="en-US" sz="1200" b="1" dirty="0" smtClean="0">
                <a:latin typeface="r_ansi" pitchFamily="49" charset="0"/>
              </a:rPr>
              <a:t>               62889120    59</a:t>
            </a:r>
          </a:p>
          <a:p>
            <a:pPr marL="0" indent="0" eaLnBrk="1" fontAlgn="auto" hangingPunct="1">
              <a:spcAft>
                <a:spcPts val="0"/>
              </a:spcAft>
              <a:buFont typeface="Arial" charset="0"/>
              <a:buNone/>
              <a:defRPr/>
            </a:pPr>
            <a:r>
              <a:rPr lang="en-US" sz="1200" b="1" dirty="0" smtClean="0">
                <a:latin typeface="r_ansi" pitchFamily="49" charset="0"/>
              </a:rPr>
              <a:t>11/10/2010    shared pool (1</a:t>
            </a:r>
            <a:r>
              <a:rPr lang="en-US" sz="1200" b="1" dirty="0" smtClean="0">
                <a:solidFill>
                  <a:srgbClr val="7030A0"/>
                </a:solidFill>
                <a:latin typeface="r_ansi" pitchFamily="49" charset="0"/>
              </a:rPr>
              <a:t>):           sessions               61039448    58</a:t>
            </a:r>
          </a:p>
          <a:p>
            <a:pPr marL="0" indent="0" eaLnBrk="1" fontAlgn="auto" hangingPunct="1">
              <a:spcAft>
                <a:spcPts val="0"/>
              </a:spcAft>
              <a:buFont typeface="Arial" charset="0"/>
              <a:buNone/>
              <a:defRPr/>
            </a:pPr>
            <a:r>
              <a:rPr lang="en-US" sz="1200" b="1" dirty="0" smtClean="0">
                <a:latin typeface="r_ansi" pitchFamily="49" charset="0"/>
              </a:rPr>
              <a:t>11/10/2010    shared pool (1):           </a:t>
            </a:r>
            <a:r>
              <a:rPr lang="en-US" sz="1200" b="1" dirty="0" err="1" smtClean="0">
                <a:solidFill>
                  <a:srgbClr val="FF0000"/>
                </a:solidFill>
                <a:latin typeface="r_ansi" pitchFamily="49" charset="0"/>
              </a:rPr>
              <a:t>PCursor</a:t>
            </a:r>
            <a:r>
              <a:rPr lang="en-US" sz="1200" b="1" dirty="0" smtClean="0">
                <a:solidFill>
                  <a:srgbClr val="FF0000"/>
                </a:solidFill>
                <a:latin typeface="r_ansi" pitchFamily="49" charset="0"/>
              </a:rPr>
              <a:t>                60461752    57</a:t>
            </a:r>
          </a:p>
          <a:p>
            <a:pPr marL="0" indent="0" eaLnBrk="1" fontAlgn="auto" hangingPunct="1">
              <a:spcAft>
                <a:spcPts val="0"/>
              </a:spcAft>
              <a:buFont typeface="Arial" charset="0"/>
              <a:buNone/>
              <a:defRPr/>
            </a:pPr>
            <a:r>
              <a:rPr lang="en-US" sz="1200" b="1" dirty="0" smtClean="0">
                <a:latin typeface="r_ansi" pitchFamily="49" charset="0"/>
              </a:rPr>
              <a:t>11/10/2010    shared pool (1):           </a:t>
            </a:r>
            <a:r>
              <a:rPr lang="en-US" sz="1200" b="1" dirty="0" err="1" smtClean="0">
                <a:latin typeface="r_ansi" pitchFamily="49" charset="0"/>
              </a:rPr>
              <a:t>db_block_hash_buckets</a:t>
            </a:r>
            <a:r>
              <a:rPr lang="en-US" sz="1200" b="1" dirty="0" smtClean="0">
                <a:latin typeface="r_ansi" pitchFamily="49" charset="0"/>
              </a:rPr>
              <a:t>  46665728    44</a:t>
            </a:r>
          </a:p>
          <a:p>
            <a:pPr marL="0" indent="0" eaLnBrk="1" fontAlgn="auto" hangingPunct="1">
              <a:spcAft>
                <a:spcPts val="0"/>
              </a:spcAft>
              <a:buFont typeface="Arial" charset="0"/>
              <a:buNone/>
              <a:defRPr/>
            </a:pPr>
            <a:r>
              <a:rPr lang="en-US" sz="1200" b="1" dirty="0" smtClean="0">
                <a:latin typeface="r_ansi" pitchFamily="49" charset="0"/>
              </a:rPr>
              <a:t>11/10/2010    shared pool (1):           KTI-UNDO               42611360    40</a:t>
            </a:r>
          </a:p>
          <a:p>
            <a:pPr marL="0" indent="0" eaLnBrk="1" fontAlgn="auto" hangingPunct="1">
              <a:spcAft>
                <a:spcPts val="0"/>
              </a:spcAft>
              <a:buFont typeface="Arial" charset="0"/>
              <a:buNone/>
              <a:defRPr/>
            </a:pPr>
            <a:r>
              <a:rPr lang="en-US" sz="1200" b="1" dirty="0" smtClean="0">
                <a:latin typeface="r_ansi" pitchFamily="49" charset="0"/>
              </a:rPr>
              <a:t>11/10/2010    shared pool (1):           </a:t>
            </a:r>
            <a:r>
              <a:rPr lang="en-US" sz="1200" b="1" dirty="0" err="1" smtClean="0">
                <a:latin typeface="r_ansi" pitchFamily="49" charset="0"/>
              </a:rPr>
              <a:t>dbktb</a:t>
            </a:r>
            <a:r>
              <a:rPr lang="en-US" sz="1200" b="1" dirty="0" smtClean="0">
                <a:latin typeface="r_ansi" pitchFamily="49" charset="0"/>
              </a:rPr>
              <a:t>: trace buffer    40960000    39</a:t>
            </a:r>
          </a:p>
          <a:p>
            <a:pPr marL="0" indent="0" eaLnBrk="1" fontAlgn="auto" hangingPunct="1">
              <a:spcAft>
                <a:spcPts val="0"/>
              </a:spcAft>
              <a:buFont typeface="Arial" charset="0"/>
              <a:buNone/>
              <a:defRPr/>
            </a:pPr>
            <a:r>
              <a:rPr lang="en-US" sz="1200" b="1" dirty="0" smtClean="0">
                <a:latin typeface="r_ansi" pitchFamily="49" charset="0"/>
              </a:rPr>
              <a:t>11/10/2010    shared pool (1):           KGL handle             36514888    34</a:t>
            </a:r>
          </a:p>
          <a:p>
            <a:pPr marL="0" indent="0" eaLnBrk="1" fontAlgn="auto" hangingPunct="1">
              <a:spcAft>
                <a:spcPts val="0"/>
              </a:spcAft>
              <a:buFont typeface="Arial" charset="0"/>
              <a:buNone/>
              <a:defRPr/>
            </a:pPr>
            <a:r>
              <a:rPr lang="en-US" sz="1200" b="1" dirty="0" smtClean="0">
                <a:latin typeface="r_ansi" pitchFamily="49" charset="0"/>
              </a:rPr>
              <a:t>11/10/2010    shared pool (1):           PL/SQL DIANA           32112536    30</a:t>
            </a:r>
          </a:p>
          <a:p>
            <a:pPr marL="0" indent="0" eaLnBrk="1" fontAlgn="auto" hangingPunct="1">
              <a:spcAft>
                <a:spcPts val="0"/>
              </a:spcAft>
              <a:buFont typeface="Arial" charset="0"/>
              <a:buNone/>
              <a:defRPr/>
            </a:pPr>
            <a:r>
              <a:rPr lang="en-US" sz="1200" b="1" dirty="0" smtClean="0">
                <a:latin typeface="r_ansi" pitchFamily="49" charset="0"/>
              </a:rPr>
              <a:t>11/10/2010    shared pool (1):           KGLS heap              28062936    26</a:t>
            </a:r>
          </a:p>
          <a:p>
            <a:pPr marL="0" indent="0" eaLnBrk="1" fontAlgn="auto" hangingPunct="1">
              <a:spcAft>
                <a:spcPts val="0"/>
              </a:spcAft>
              <a:buFont typeface="Arial" charset="0"/>
              <a:buNone/>
              <a:defRPr/>
            </a:pPr>
            <a:r>
              <a:rPr lang="en-US" sz="1200" b="1" dirty="0" smtClean="0">
                <a:latin typeface="r_ansi" pitchFamily="49" charset="0"/>
              </a:rPr>
              <a:t>11/10/2010    shared pool (1):           PL/SQL MPCODE          25861152    24</a:t>
            </a:r>
          </a:p>
          <a:p>
            <a:pPr marL="0" indent="0" eaLnBrk="1" fontAlgn="auto" hangingPunct="1">
              <a:spcAft>
                <a:spcPts val="0"/>
              </a:spcAft>
              <a:buFont typeface="Arial" charset="0"/>
              <a:buNone/>
              <a:defRPr/>
            </a:pPr>
            <a:r>
              <a:rPr lang="en-US" sz="1200" b="1" dirty="0" smtClean="0">
                <a:latin typeface="r_ansi" pitchFamily="49" charset="0"/>
              </a:rPr>
              <a:t>11/10/2010    shared pool (1):           Heap0: KGL             20787080    19</a:t>
            </a:r>
          </a:p>
          <a:p>
            <a:pPr marL="0" indent="0" eaLnBrk="1" fontAlgn="auto" hangingPunct="1">
              <a:spcAft>
                <a:spcPts val="0"/>
              </a:spcAft>
              <a:buFont typeface="Arial" charset="0"/>
              <a:buNone/>
              <a:defRPr/>
            </a:pPr>
            <a:r>
              <a:rPr lang="en-US" sz="1200" b="1" dirty="0" smtClean="0">
                <a:latin typeface="r_ansi" pitchFamily="49" charset="0"/>
              </a:rPr>
              <a:t>11/10/2010    shared pool (1):           </a:t>
            </a:r>
            <a:r>
              <a:rPr lang="en-US" sz="1200" b="1" dirty="0" err="1" smtClean="0">
                <a:latin typeface="r_ansi" pitchFamily="49" charset="0"/>
              </a:rPr>
              <a:t>procs</a:t>
            </a:r>
            <a:r>
              <a:rPr lang="en-US" sz="1200" b="1" dirty="0" smtClean="0">
                <a:latin typeface="r_ansi" pitchFamily="49" charset="0"/>
              </a:rPr>
              <a:t>: </a:t>
            </a:r>
            <a:r>
              <a:rPr lang="en-US" sz="1200" b="1" dirty="0" err="1" smtClean="0">
                <a:latin typeface="r_ansi" pitchFamily="49" charset="0"/>
              </a:rPr>
              <a:t>ksunfy</a:t>
            </a:r>
            <a:r>
              <a:rPr lang="en-US" sz="1200" b="1" dirty="0" smtClean="0">
                <a:latin typeface="r_ansi" pitchFamily="49" charset="0"/>
              </a:rPr>
              <a:t>          20480000    19</a:t>
            </a:r>
          </a:p>
          <a:p>
            <a:pPr marL="0" indent="0" eaLnBrk="1" fontAlgn="auto" hangingPunct="1">
              <a:spcAft>
                <a:spcPts val="0"/>
              </a:spcAft>
              <a:buFont typeface="Arial" charset="0"/>
              <a:buNone/>
              <a:defRPr/>
            </a:pPr>
            <a:r>
              <a:rPr lang="en-US" sz="1200" b="1" dirty="0" smtClean="0">
                <a:latin typeface="r_ansi" pitchFamily="49" charset="0"/>
              </a:rPr>
              <a:t>11/10/2010    shared pool (1):           VIRTUAL CIRCUITS       17881056    17</a:t>
            </a:r>
          </a:p>
          <a:p>
            <a:pPr marL="0" indent="0" eaLnBrk="1" fontAlgn="auto" hangingPunct="1">
              <a:spcAft>
                <a:spcPts val="0"/>
              </a:spcAft>
              <a:buFont typeface="Arial" charset="0"/>
              <a:buNone/>
              <a:defRPr/>
            </a:pPr>
            <a:r>
              <a:rPr lang="en-US" sz="1200" b="1" dirty="0" smtClean="0">
                <a:latin typeface="r_ansi" pitchFamily="49" charset="0"/>
              </a:rPr>
              <a:t>11/10/2010    shared pool (1):           parameter table block  17598208    16</a:t>
            </a:r>
          </a:p>
          <a:p>
            <a:pPr marL="0" indent="0" eaLnBrk="1" fontAlgn="auto" hangingPunct="1">
              <a:spcAft>
                <a:spcPts val="0"/>
              </a:spcAft>
              <a:buFont typeface="Arial" charset="0"/>
              <a:buNone/>
              <a:defRPr/>
            </a:pPr>
            <a:r>
              <a:rPr lang="en-US" sz="1200" b="1" dirty="0" smtClean="0">
                <a:latin typeface="r_ansi" pitchFamily="49" charset="0"/>
              </a:rPr>
              <a:t>11/10/2010    shared pool (1):           KQR L PO               15233256    14</a:t>
            </a:r>
          </a:p>
          <a:p>
            <a:pPr marL="0" indent="0" eaLnBrk="1" fontAlgn="auto" hangingPunct="1">
              <a:spcAft>
                <a:spcPts val="0"/>
              </a:spcAft>
              <a:buFont typeface="Arial" charset="0"/>
              <a:buNone/>
              <a:defRPr/>
            </a:pPr>
            <a:r>
              <a:rPr lang="en-US" sz="1200" b="1" dirty="0" smtClean="0">
                <a:latin typeface="r_ansi" pitchFamily="49" charset="0"/>
              </a:rPr>
              <a:t>11/10/2010    shared pool (1):           </a:t>
            </a:r>
            <a:r>
              <a:rPr lang="en-US" sz="1200" b="1" dirty="0" smtClean="0">
                <a:solidFill>
                  <a:srgbClr val="FF0000"/>
                </a:solidFill>
                <a:latin typeface="r_ansi" pitchFamily="49" charset="0"/>
              </a:rPr>
              <a:t>transaction            15062520    14</a:t>
            </a:r>
          </a:p>
          <a:p>
            <a:pPr marL="0" indent="0" eaLnBrk="1" fontAlgn="auto" hangingPunct="1">
              <a:spcAft>
                <a:spcPts val="0"/>
              </a:spcAft>
              <a:buFont typeface="Arial" charset="0"/>
              <a:buNone/>
              <a:defRPr/>
            </a:pPr>
            <a:r>
              <a:rPr lang="en-US" sz="1200" b="1" dirty="0" smtClean="0">
                <a:latin typeface="r_ansi" pitchFamily="49" charset="0"/>
              </a:rPr>
              <a:t>11/10/2010    shared pool (1):           XDB Schema </a:t>
            </a:r>
            <a:r>
              <a:rPr lang="en-US" sz="1200" b="1" dirty="0" err="1" smtClean="0">
                <a:latin typeface="r_ansi" pitchFamily="49" charset="0"/>
              </a:rPr>
              <a:t>Cac</a:t>
            </a:r>
            <a:r>
              <a:rPr lang="en-US" sz="1200" b="1" dirty="0" smtClean="0">
                <a:latin typeface="r_ansi" pitchFamily="49" charset="0"/>
              </a:rPr>
              <a:t>         13992472    13</a:t>
            </a:r>
          </a:p>
          <a:p>
            <a:pPr marL="0" indent="0" eaLnBrk="1" fontAlgn="auto" hangingPunct="1">
              <a:spcAft>
                <a:spcPts val="0"/>
              </a:spcAft>
              <a:buFont typeface="Arial" charset="0"/>
              <a:buNone/>
              <a:defRPr/>
            </a:pPr>
            <a:r>
              <a:rPr lang="en-US" sz="1200" b="1" dirty="0" smtClean="0">
                <a:latin typeface="r_ansi" pitchFamily="49" charset="0"/>
              </a:rPr>
              <a:t>11/10/2010    shared pool (1):           </a:t>
            </a:r>
            <a:r>
              <a:rPr lang="en-US" sz="1200" b="1" dirty="0" err="1" smtClean="0">
                <a:solidFill>
                  <a:srgbClr val="FF0000"/>
                </a:solidFill>
                <a:latin typeface="r_ansi" pitchFamily="49" charset="0"/>
              </a:rPr>
              <a:t>enqueue</a:t>
            </a:r>
            <a:r>
              <a:rPr lang="en-US" sz="1200" b="1" dirty="0" smtClean="0">
                <a:solidFill>
                  <a:srgbClr val="FF0000"/>
                </a:solidFill>
                <a:latin typeface="r_ansi" pitchFamily="49" charset="0"/>
              </a:rPr>
              <a:t>                13747368    13</a:t>
            </a:r>
          </a:p>
          <a:p>
            <a:pPr marL="0" indent="0" eaLnBrk="1" fontAlgn="auto" hangingPunct="1">
              <a:spcAft>
                <a:spcPts val="0"/>
              </a:spcAft>
              <a:buFont typeface="Arial" charset="0"/>
              <a:buNone/>
              <a:defRPr/>
            </a:pPr>
            <a:r>
              <a:rPr lang="en-US" sz="1200" b="1" dirty="0" smtClean="0">
                <a:latin typeface="r_ansi" pitchFamily="49" charset="0"/>
              </a:rPr>
              <a:t>11/10/2010    shared pool (1):           KQR M PO               10986504    10</a:t>
            </a:r>
          </a:p>
          <a:p>
            <a:pPr marL="0" indent="0" eaLnBrk="1" fontAlgn="auto" hangingPunct="1">
              <a:spcAft>
                <a:spcPts val="0"/>
              </a:spcAft>
              <a:buFont typeface="Arial" charset="0"/>
              <a:buNone/>
              <a:defRPr/>
            </a:pPr>
            <a:endParaRPr lang="en-US"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914400"/>
            <a:ext cx="7620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200" b="1">
                <a:latin typeface="r_ansi" pitchFamily="49" charset="0"/>
              </a:rPr>
              <a:t>MON_DATE      SUBPOOL                     NAME                SUM_BYTES    MB</a:t>
            </a:r>
          </a:p>
          <a:p>
            <a:pPr eaLnBrk="1" hangingPunct="1"/>
            <a:r>
              <a:rPr lang="en-US" altLang="en-US" sz="1200" b="1">
                <a:latin typeface="r_ansi" pitchFamily="49" charset="0"/>
              </a:rPr>
              <a:t>11/12/2010   shared pool (0 - Unused):   free memory          503316480   480</a:t>
            </a:r>
          </a:p>
          <a:p>
            <a:pPr eaLnBrk="1" hangingPunct="1"/>
            <a:r>
              <a:rPr lang="en-US" altLang="en-US" sz="1200" b="1">
                <a:latin typeface="r_ansi" pitchFamily="49" charset="0"/>
              </a:rPr>
              <a:t>11/12/2010   shared pool (1):            </a:t>
            </a:r>
            <a:r>
              <a:rPr lang="en-US" altLang="en-US" sz="1200" b="1">
                <a:solidFill>
                  <a:srgbClr val="FF0000"/>
                </a:solidFill>
                <a:latin typeface="r_ansi" pitchFamily="49" charset="0"/>
              </a:rPr>
              <a:t>sql area             833387864   794</a:t>
            </a:r>
          </a:p>
          <a:p>
            <a:pPr eaLnBrk="1" hangingPunct="1"/>
            <a:r>
              <a:rPr lang="en-US" altLang="en-US" sz="1200" b="1">
                <a:latin typeface="r_ansi" pitchFamily="49" charset="0"/>
              </a:rPr>
              <a:t>11/12/2010   shared pool (1):            free memory          274810016   262</a:t>
            </a:r>
          </a:p>
          <a:p>
            <a:pPr eaLnBrk="1" hangingPunct="1"/>
            <a:r>
              <a:rPr lang="en-US" altLang="en-US" sz="1200" b="1">
                <a:latin typeface="r_ansi" pitchFamily="49" charset="0"/>
              </a:rPr>
              <a:t>11/12/2010   shared pool (1):            </a:t>
            </a:r>
            <a:r>
              <a:rPr lang="en-US" altLang="en-US" sz="1200" b="1">
                <a:solidFill>
                  <a:srgbClr val="FF0000"/>
                </a:solidFill>
                <a:latin typeface="r_ansi" pitchFamily="49" charset="0"/>
              </a:rPr>
              <a:t>CCursor              262065240   249</a:t>
            </a:r>
          </a:p>
          <a:p>
            <a:pPr eaLnBrk="1" hangingPunct="1"/>
            <a:r>
              <a:rPr lang="en-US" altLang="en-US" sz="1200" b="1">
                <a:latin typeface="r_ansi" pitchFamily="49" charset="0"/>
              </a:rPr>
              <a:t>11/12/2010   shared pool (1):            private strands       82396160    78</a:t>
            </a:r>
          </a:p>
          <a:p>
            <a:pPr eaLnBrk="1" hangingPunct="1"/>
            <a:r>
              <a:rPr lang="en-US" altLang="en-US" sz="1200" b="1">
                <a:latin typeface="r_ansi" pitchFamily="49" charset="0"/>
              </a:rPr>
              <a:t>11/12/2010   shared pool (1):            </a:t>
            </a:r>
            <a:r>
              <a:rPr lang="en-US" altLang="en-US" sz="1200" b="1">
                <a:solidFill>
                  <a:srgbClr val="FF0000"/>
                </a:solidFill>
                <a:latin typeface="r_ansi" pitchFamily="49" charset="0"/>
              </a:rPr>
              <a:t>PCursor               80625328    76</a:t>
            </a:r>
          </a:p>
          <a:p>
            <a:pPr eaLnBrk="1" hangingPunct="1"/>
            <a:r>
              <a:rPr lang="en-US" altLang="en-US" sz="1200" b="1">
                <a:latin typeface="r_ansi" pitchFamily="49" charset="0"/>
              </a:rPr>
              <a:t>11/12/2010   shared pool (1):            event statistics</a:t>
            </a:r>
          </a:p>
          <a:p>
            <a:pPr eaLnBrk="1" hangingPunct="1"/>
            <a:r>
              <a:rPr lang="en-US" altLang="en-US" sz="1200" b="1">
                <a:latin typeface="r_ansi" pitchFamily="49" charset="0"/>
              </a:rPr>
              <a:t>                                          per sess             62889120    59</a:t>
            </a:r>
          </a:p>
          <a:p>
            <a:pPr eaLnBrk="1" hangingPunct="1"/>
            <a:r>
              <a:rPr lang="en-US" altLang="en-US" sz="1200" b="1">
                <a:latin typeface="r_ansi" pitchFamily="49" charset="0"/>
              </a:rPr>
              <a:t>11/12/2010   shared pool (1):            sessions              61039448    58</a:t>
            </a:r>
          </a:p>
          <a:p>
            <a:pPr eaLnBrk="1" hangingPunct="1"/>
            <a:r>
              <a:rPr lang="en-US" altLang="en-US" sz="1200" b="1">
                <a:latin typeface="r_ansi" pitchFamily="49" charset="0"/>
              </a:rPr>
              <a:t>11/12/2010   shared pool (1):            db_block_hash_buckets 46665728    44</a:t>
            </a:r>
          </a:p>
          <a:p>
            <a:pPr eaLnBrk="1" hangingPunct="1"/>
            <a:r>
              <a:rPr lang="en-US" altLang="en-US" sz="1200" b="1">
                <a:latin typeface="r_ansi" pitchFamily="49" charset="0"/>
              </a:rPr>
              <a:t>11/12/2010   shared pool (1):            KGL handle            46110424    43</a:t>
            </a:r>
          </a:p>
          <a:p>
            <a:pPr eaLnBrk="1" hangingPunct="1"/>
            <a:r>
              <a:rPr lang="en-US" altLang="en-US" sz="1200" b="1">
                <a:latin typeface="r_ansi" pitchFamily="49" charset="0"/>
              </a:rPr>
              <a:t>11/12/2010   shared pool (1):            KTI-UNDO              42611360    40</a:t>
            </a:r>
          </a:p>
          <a:p>
            <a:pPr eaLnBrk="1" hangingPunct="1"/>
            <a:r>
              <a:rPr lang="en-US" altLang="en-US" sz="1200" b="1">
                <a:latin typeface="r_ansi" pitchFamily="49" charset="0"/>
              </a:rPr>
              <a:t>11/12/2010   shared pool (1):            dbktb: trace buffer   40960000    39</a:t>
            </a:r>
          </a:p>
          <a:p>
            <a:pPr eaLnBrk="1" hangingPunct="1"/>
            <a:r>
              <a:rPr lang="en-US" altLang="en-US" sz="1200" b="1">
                <a:latin typeface="r_ansi" pitchFamily="49" charset="0"/>
              </a:rPr>
              <a:t>11/12/2010   shared pool (1):            PL/SQL DIANA          32389168    30</a:t>
            </a:r>
          </a:p>
          <a:p>
            <a:pPr eaLnBrk="1" hangingPunct="1"/>
            <a:r>
              <a:rPr lang="en-US" altLang="en-US" sz="1200" b="1">
                <a:latin typeface="r_ansi" pitchFamily="49" charset="0"/>
              </a:rPr>
              <a:t>11/12/2010   shared pool (1):            KGLS heap             26861512    25</a:t>
            </a:r>
          </a:p>
          <a:p>
            <a:pPr eaLnBrk="1" hangingPunct="1"/>
            <a:r>
              <a:rPr lang="en-US" altLang="en-US" sz="1200" b="1">
                <a:latin typeface="r_ansi" pitchFamily="49" charset="0"/>
              </a:rPr>
              <a:t>11/12/2010   shared pool (1):            PL/SQL MPCODE         26027192    24</a:t>
            </a:r>
          </a:p>
          <a:p>
            <a:pPr eaLnBrk="1" hangingPunct="1"/>
            <a:r>
              <a:rPr lang="en-US" altLang="en-US" sz="1200" b="1">
                <a:latin typeface="r_ansi" pitchFamily="49" charset="0"/>
              </a:rPr>
              <a:t>11/12/2010   shared pool (1):            Heap0: KGL            23295632    22</a:t>
            </a:r>
          </a:p>
          <a:p>
            <a:pPr eaLnBrk="1" hangingPunct="1"/>
            <a:r>
              <a:rPr lang="en-US" altLang="en-US" sz="1200" b="1">
                <a:latin typeface="r_ansi" pitchFamily="49" charset="0"/>
              </a:rPr>
              <a:t>11/12/2010   shared pool (1):            procs: ksunfy         20480000    19</a:t>
            </a:r>
          </a:p>
          <a:p>
            <a:pPr eaLnBrk="1" hangingPunct="1"/>
            <a:r>
              <a:rPr lang="en-US" altLang="en-US" sz="1200" b="1">
                <a:latin typeface="r_ansi" pitchFamily="49" charset="0"/>
              </a:rPr>
              <a:t>11/12/2010   shared pool (1):            VIRTUAL CIRCUITS      17881056    17</a:t>
            </a:r>
          </a:p>
          <a:p>
            <a:pPr eaLnBrk="1" hangingPunct="1"/>
            <a:r>
              <a:rPr lang="en-US" altLang="en-US" sz="1200" b="1">
                <a:latin typeface="r_ansi" pitchFamily="49" charset="0"/>
              </a:rPr>
              <a:t>11/12/2010   shared pool (1):            kgsp-heap             17847632    17</a:t>
            </a:r>
          </a:p>
          <a:p>
            <a:pPr eaLnBrk="1" hangingPunct="1"/>
            <a:r>
              <a:rPr lang="en-US" altLang="en-US" sz="1200" b="1">
                <a:latin typeface="r_ansi" pitchFamily="49" charset="0"/>
              </a:rPr>
              <a:t>11/12/2010   shared pool (1):            KQR L PO              17714656    16</a:t>
            </a:r>
          </a:p>
          <a:p>
            <a:pPr eaLnBrk="1" hangingPunct="1"/>
            <a:r>
              <a:rPr lang="en-US" altLang="en-US" sz="1200" b="1">
                <a:latin typeface="r_ansi" pitchFamily="49" charset="0"/>
              </a:rPr>
              <a:t>11/12/2010   shared pool (1):            transaction           15062520    14</a:t>
            </a:r>
          </a:p>
          <a:p>
            <a:pPr eaLnBrk="1" hangingPunct="1"/>
            <a:r>
              <a:rPr lang="en-US" altLang="en-US" sz="1200" b="1">
                <a:latin typeface="r_ansi" pitchFamily="49" charset="0"/>
              </a:rPr>
              <a:t>11/12/2010   shared pool (1):            XDB Schema Cac        13992472    13</a:t>
            </a:r>
          </a:p>
          <a:p>
            <a:pPr eaLnBrk="1" hangingPunct="1"/>
            <a:r>
              <a:rPr lang="en-US" altLang="en-US" sz="1200" b="1">
                <a:latin typeface="r_ansi" pitchFamily="49" charset="0"/>
              </a:rPr>
              <a:t>11/12/2010   shared pool (1):            enqueue               13747368    13</a:t>
            </a:r>
          </a:p>
          <a:p>
            <a:pPr eaLnBrk="1" hangingPunct="1"/>
            <a:r>
              <a:rPr lang="en-US" altLang="en-US" sz="1200" b="1">
                <a:latin typeface="r_ansi" pitchFamily="49" charset="0"/>
              </a:rPr>
              <a:t>11/12/2010   shared pool (1):            KQR M SO              12376896    11</a:t>
            </a:r>
          </a:p>
          <a:p>
            <a:pPr eaLnBrk="1" hangingPunct="1"/>
            <a:endParaRPr lang="en-US" altLang="en-US" sz="1200" b="1">
              <a:latin typeface="r_ansi"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381000"/>
            <a:ext cx="8229600" cy="609600"/>
          </a:xfrm>
        </p:spPr>
        <p:txBody>
          <a:bodyPr>
            <a:normAutofit/>
          </a:bodyPr>
          <a:lstStyle/>
          <a:p>
            <a:pPr eaLnBrk="1" fontAlgn="auto" hangingPunct="1">
              <a:spcAft>
                <a:spcPts val="0"/>
              </a:spcAft>
              <a:defRPr/>
            </a:pPr>
            <a:r>
              <a:rPr lang="en-US" sz="2800" b="1" dirty="0" smtClean="0">
                <a:solidFill>
                  <a:srgbClr val="0000FF"/>
                </a:solidFill>
              </a:rPr>
              <a:t>How many different SQL Statements? </a:t>
            </a:r>
          </a:p>
        </p:txBody>
      </p:sp>
      <p:sp>
        <p:nvSpPr>
          <p:cNvPr id="3" name="Content Placeholder 2"/>
          <p:cNvSpPr>
            <a:spLocks noGrp="1"/>
          </p:cNvSpPr>
          <p:nvPr>
            <p:ph idx="1"/>
          </p:nvPr>
        </p:nvSpPr>
        <p:spPr>
          <a:xfrm>
            <a:off x="838200" y="4191000"/>
            <a:ext cx="7543800" cy="1828800"/>
          </a:xfrm>
          <a:solidFill>
            <a:schemeClr val="tx2">
              <a:lumMod val="10000"/>
              <a:lumOff val="90000"/>
            </a:schemeClr>
          </a:solidFill>
        </p:spPr>
        <p:txBody>
          <a:bodyPr rtlCol="0">
            <a:normAutofit lnSpcReduction="10000"/>
          </a:bodyPr>
          <a:lstStyle/>
          <a:p>
            <a:pPr marL="0" indent="0" eaLnBrk="1" fontAlgn="auto" hangingPunct="1">
              <a:spcAft>
                <a:spcPts val="0"/>
              </a:spcAft>
              <a:buFont typeface="Arial" charset="0"/>
              <a:buNone/>
              <a:defRPr/>
            </a:pPr>
            <a:r>
              <a:rPr lang="en-US" sz="1100" b="1" dirty="0">
                <a:latin typeface="Lucida Console" panose="020B0609040504020204" pitchFamily="49" charset="0"/>
              </a:rPr>
              <a:t>select round(bytes/(1024*1024),0) count, 'Shared Pool Size' info from </a:t>
            </a:r>
            <a:r>
              <a:rPr lang="en-US" sz="1100" b="1" dirty="0" err="1">
                <a:latin typeface="Lucida Console" panose="020B0609040504020204" pitchFamily="49" charset="0"/>
              </a:rPr>
              <a:t>v$sgainfo</a:t>
            </a:r>
            <a:r>
              <a:rPr lang="en-US" sz="1100" b="1" dirty="0">
                <a:latin typeface="Lucida Console" panose="020B0609040504020204" pitchFamily="49" charset="0"/>
              </a:rPr>
              <a:t> where name = 'Shared Pool Size'</a:t>
            </a:r>
            <a:br>
              <a:rPr lang="en-US" sz="1100" b="1" dirty="0">
                <a:latin typeface="Lucida Console" panose="020B0609040504020204" pitchFamily="49" charset="0"/>
              </a:rPr>
            </a:br>
            <a:r>
              <a:rPr lang="en-US" sz="1100" dirty="0">
                <a:latin typeface="Lucida Console" panose="020B0609040504020204" pitchFamily="49" charset="0"/>
              </a:rPr>
              <a:t>union all </a:t>
            </a:r>
            <a:r>
              <a:rPr lang="en-US" sz="1100" b="1" dirty="0">
                <a:latin typeface="Lucida Console" panose="020B0609040504020204" pitchFamily="49" charset="0"/>
              </a:rPr>
              <a:t/>
            </a:r>
            <a:br>
              <a:rPr lang="en-US" sz="1100" b="1" dirty="0">
                <a:latin typeface="Lucida Console" panose="020B0609040504020204" pitchFamily="49" charset="0"/>
              </a:rPr>
            </a:br>
            <a:r>
              <a:rPr lang="en-US" sz="1100" b="1" dirty="0">
                <a:latin typeface="Lucida Console" panose="020B0609040504020204" pitchFamily="49" charset="0"/>
              </a:rPr>
              <a:t>select count(*), </a:t>
            </a:r>
            <a:r>
              <a:rPr lang="en-US" sz="1100" b="1" dirty="0" smtClean="0">
                <a:latin typeface="Lucida Console" panose="020B0609040504020204" pitchFamily="49" charset="0"/>
              </a:rPr>
              <a:t>‘Unique </a:t>
            </a:r>
            <a:r>
              <a:rPr lang="en-US" sz="1100" b="1" dirty="0" err="1" smtClean="0">
                <a:latin typeface="Lucida Console" panose="020B0609040504020204" pitchFamily="49" charset="0"/>
              </a:rPr>
              <a:t>sql</a:t>
            </a:r>
            <a:r>
              <a:rPr lang="en-US" sz="1100" b="1" dirty="0" smtClean="0">
                <a:latin typeface="Lucida Console" panose="020B0609040504020204" pitchFamily="49" charset="0"/>
              </a:rPr>
              <a:t> statements' </a:t>
            </a:r>
            <a:r>
              <a:rPr lang="en-US" sz="1100" b="1" dirty="0">
                <a:latin typeface="Lucida Console" panose="020B0609040504020204" pitchFamily="49" charset="0"/>
              </a:rPr>
              <a:t>from </a:t>
            </a:r>
            <a:r>
              <a:rPr lang="en-US" sz="1100" b="1" dirty="0" err="1">
                <a:latin typeface="Lucida Console" panose="020B0609040504020204" pitchFamily="49" charset="0"/>
              </a:rPr>
              <a:t>v$sql_shared_cursor</a:t>
            </a:r>
            <a:r>
              <a:rPr lang="en-US" sz="1100" b="1" dirty="0">
                <a:latin typeface="Lucida Console" panose="020B0609040504020204" pitchFamily="49" charset="0"/>
              </a:rPr>
              <a:t> where </a:t>
            </a:r>
            <a:r>
              <a:rPr lang="en-US" sz="1100" b="1" dirty="0" err="1">
                <a:latin typeface="Lucida Console" panose="020B0609040504020204" pitchFamily="49" charset="0"/>
              </a:rPr>
              <a:t>child_number</a:t>
            </a:r>
            <a:r>
              <a:rPr lang="en-US" sz="1100" b="1" dirty="0">
                <a:latin typeface="Lucida Console" panose="020B0609040504020204" pitchFamily="49" charset="0"/>
              </a:rPr>
              <a:t> = 0</a:t>
            </a:r>
            <a:br>
              <a:rPr lang="en-US" sz="1100" b="1" dirty="0">
                <a:latin typeface="Lucida Console" panose="020B0609040504020204" pitchFamily="49" charset="0"/>
              </a:rPr>
            </a:br>
            <a:r>
              <a:rPr lang="en-US" sz="1100" dirty="0">
                <a:latin typeface="Lucida Console" panose="020B0609040504020204" pitchFamily="49" charset="0"/>
              </a:rPr>
              <a:t>union all</a:t>
            </a:r>
            <a:r>
              <a:rPr lang="en-US" sz="1100" b="1" dirty="0">
                <a:latin typeface="Lucida Console" panose="020B0609040504020204" pitchFamily="49" charset="0"/>
              </a:rPr>
              <a:t/>
            </a:r>
            <a:br>
              <a:rPr lang="en-US" sz="1100" b="1" dirty="0">
                <a:latin typeface="Lucida Console" panose="020B0609040504020204" pitchFamily="49" charset="0"/>
              </a:rPr>
            </a:br>
            <a:r>
              <a:rPr lang="en-US" sz="1100" b="1" dirty="0">
                <a:latin typeface="Lucida Console" panose="020B0609040504020204" pitchFamily="49" charset="0"/>
              </a:rPr>
              <a:t>select count(*), </a:t>
            </a:r>
            <a:r>
              <a:rPr lang="en-US" sz="1100" b="1" dirty="0" smtClean="0">
                <a:latin typeface="Lucida Console" panose="020B0609040504020204" pitchFamily="49" charset="0"/>
              </a:rPr>
              <a:t>‘Same </a:t>
            </a:r>
            <a:r>
              <a:rPr lang="en-US" sz="1100" b="1" dirty="0" err="1" smtClean="0">
                <a:latin typeface="Lucida Console" panose="020B0609040504020204" pitchFamily="49" charset="0"/>
              </a:rPr>
              <a:t>sql</a:t>
            </a:r>
            <a:r>
              <a:rPr lang="en-US" sz="1100" b="1" dirty="0" smtClean="0">
                <a:latin typeface="Lucida Console" panose="020B0609040504020204" pitchFamily="49" charset="0"/>
              </a:rPr>
              <a:t> but not </a:t>
            </a:r>
            <a:r>
              <a:rPr lang="en-US" sz="1100" b="1" dirty="0">
                <a:latin typeface="Lucida Console" panose="020B0609040504020204" pitchFamily="49" charset="0"/>
              </a:rPr>
              <a:t>first copy' from </a:t>
            </a:r>
            <a:r>
              <a:rPr lang="en-US" sz="1100" b="1" dirty="0" err="1">
                <a:latin typeface="Lucida Console" panose="020B0609040504020204" pitchFamily="49" charset="0"/>
              </a:rPr>
              <a:t>v$sql_shared_cursor</a:t>
            </a:r>
            <a:r>
              <a:rPr lang="en-US" sz="1100" b="1" dirty="0">
                <a:latin typeface="Lucida Console" panose="020B0609040504020204" pitchFamily="49" charset="0"/>
              </a:rPr>
              <a:t> where </a:t>
            </a:r>
            <a:r>
              <a:rPr lang="en-US" sz="1100" b="1" dirty="0" err="1">
                <a:latin typeface="Lucida Console" panose="020B0609040504020204" pitchFamily="49" charset="0"/>
              </a:rPr>
              <a:t>child_number</a:t>
            </a:r>
            <a:r>
              <a:rPr lang="en-US" sz="1100" b="1" dirty="0">
                <a:latin typeface="Lucida Console" panose="020B0609040504020204" pitchFamily="49" charset="0"/>
              </a:rPr>
              <a:t> &gt;= 1</a:t>
            </a:r>
            <a:br>
              <a:rPr lang="en-US" sz="1100" b="1" dirty="0">
                <a:latin typeface="Lucida Console" panose="020B0609040504020204" pitchFamily="49" charset="0"/>
              </a:rPr>
            </a:br>
            <a:r>
              <a:rPr lang="en-US" sz="1100" dirty="0">
                <a:latin typeface="Lucida Console" panose="020B0609040504020204" pitchFamily="49" charset="0"/>
              </a:rPr>
              <a:t>union all</a:t>
            </a:r>
            <a:r>
              <a:rPr lang="en-US" sz="1100" b="1" dirty="0">
                <a:latin typeface="Lucida Console" panose="020B0609040504020204" pitchFamily="49" charset="0"/>
              </a:rPr>
              <a:t/>
            </a:r>
            <a:br>
              <a:rPr lang="en-US" sz="1100" b="1" dirty="0">
                <a:latin typeface="Lucida Console" panose="020B0609040504020204" pitchFamily="49" charset="0"/>
              </a:rPr>
            </a:br>
            <a:r>
              <a:rPr lang="en-US" sz="1100" b="1" dirty="0">
                <a:latin typeface="Lucida Console" panose="020B0609040504020204" pitchFamily="49" charset="0"/>
              </a:rPr>
              <a:t>select count(*), 'Total Execution plans' from </a:t>
            </a:r>
            <a:r>
              <a:rPr lang="en-US" sz="1100" b="1" dirty="0" err="1">
                <a:latin typeface="Lucida Console" panose="020B0609040504020204" pitchFamily="49" charset="0"/>
              </a:rPr>
              <a:t>v$sql_shared_cursor</a:t>
            </a:r>
            <a:r>
              <a:rPr lang="en-US" sz="1100" b="1" dirty="0">
                <a:latin typeface="Lucida Console" panose="020B0609040504020204" pitchFamily="49" charset="0"/>
              </a:rPr>
              <a:t/>
            </a:r>
            <a:br>
              <a:rPr lang="en-US" sz="1100" b="1" dirty="0">
                <a:latin typeface="Lucida Console" panose="020B0609040504020204" pitchFamily="49" charset="0"/>
              </a:rPr>
            </a:br>
            <a:r>
              <a:rPr lang="en-US" sz="1100" dirty="0">
                <a:latin typeface="Lucida Console" panose="020B0609040504020204" pitchFamily="49" charset="0"/>
              </a:rPr>
              <a:t>union all</a:t>
            </a:r>
            <a:r>
              <a:rPr lang="en-US" sz="1100" b="1" dirty="0">
                <a:latin typeface="Lucida Console" panose="020B0609040504020204" pitchFamily="49" charset="0"/>
              </a:rPr>
              <a:t/>
            </a:r>
            <a:br>
              <a:rPr lang="en-US" sz="1100" b="1" dirty="0">
                <a:latin typeface="Lucida Console" panose="020B0609040504020204" pitchFamily="49" charset="0"/>
              </a:rPr>
            </a:br>
            <a:r>
              <a:rPr lang="en-US" sz="1100" b="1" dirty="0">
                <a:latin typeface="Lucida Console" panose="020B0609040504020204" pitchFamily="49" charset="0"/>
              </a:rPr>
              <a:t>select count(*), 'Count from </a:t>
            </a:r>
            <a:r>
              <a:rPr lang="en-US" sz="1100" b="1" dirty="0" err="1">
                <a:latin typeface="Lucida Console" panose="020B0609040504020204" pitchFamily="49" charset="0"/>
              </a:rPr>
              <a:t>sqlarea</a:t>
            </a:r>
            <a:r>
              <a:rPr lang="en-US" sz="1100" b="1" dirty="0">
                <a:latin typeface="Lucida Console" panose="020B0609040504020204" pitchFamily="49" charset="0"/>
              </a:rPr>
              <a:t>' from </a:t>
            </a:r>
            <a:r>
              <a:rPr lang="en-US" sz="1100" b="1" dirty="0" err="1">
                <a:latin typeface="Lucida Console" panose="020B0609040504020204" pitchFamily="49" charset="0"/>
              </a:rPr>
              <a:t>v$sqlarea</a:t>
            </a:r>
            <a:r>
              <a:rPr lang="en-US" sz="1100" b="1" dirty="0">
                <a:latin typeface="Lucida Console" panose="020B0609040504020204" pitchFamily="49" charset="0"/>
              </a:rPr>
              <a:t>;</a:t>
            </a:r>
            <a:endParaRPr lang="en-US" sz="1100" b="1" dirty="0" smtClean="0">
              <a:latin typeface="Lucida Console" panose="020B0609040504020204" pitchFamily="49" charset="0"/>
            </a:endParaRPr>
          </a:p>
          <a:p>
            <a:pPr marL="0" indent="0" eaLnBrk="1" fontAlgn="auto" hangingPunct="1">
              <a:spcAft>
                <a:spcPts val="0"/>
              </a:spcAft>
              <a:buFont typeface="Arial" charset="0"/>
              <a:buNone/>
              <a:defRPr/>
            </a:pPr>
            <a:endParaRPr lang="en-US" sz="1400" dirty="0" smtClean="0">
              <a:latin typeface="r_ansi" pitchFamily="49" charset="0"/>
            </a:endParaRPr>
          </a:p>
          <a:p>
            <a:pPr indent="-274320" eaLnBrk="1" fontAlgn="auto" hangingPunct="1">
              <a:spcAft>
                <a:spcPts val="0"/>
              </a:spcAft>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25698709"/>
              </p:ext>
            </p:extLst>
          </p:nvPr>
        </p:nvGraphicFramePr>
        <p:xfrm>
          <a:off x="1423416" y="1219200"/>
          <a:ext cx="4953000" cy="2194728"/>
        </p:xfrm>
        <a:graphic>
          <a:graphicData uri="http://schemas.openxmlformats.org/drawingml/2006/table">
            <a:tbl>
              <a:tblPr/>
              <a:tblGrid>
                <a:gridCol w="1651000"/>
                <a:gridCol w="3302000"/>
              </a:tblGrid>
              <a:tr h="137168">
                <a:tc>
                  <a:txBody>
                    <a:bodyPr/>
                    <a:lstStyle/>
                    <a:p>
                      <a:pPr algn="l"/>
                      <a:r>
                        <a:rPr lang="en-US" sz="1800" dirty="0" smtClean="0"/>
                        <a:t>         Statistic</a:t>
                      </a:r>
                      <a:endParaRPr lang="en-US" sz="1800" dirty="0"/>
                    </a:p>
                  </a:txBody>
                  <a:tcPr marT="45724" marB="45724" anchor="ctr">
                    <a:lnL>
                      <a:noFill/>
                    </a:lnL>
                    <a:lnR>
                      <a:noFill/>
                    </a:lnR>
                    <a:lnT>
                      <a:noFill/>
                    </a:lnT>
                    <a:lnB>
                      <a:noFill/>
                    </a:lnB>
                    <a:solidFill>
                      <a:srgbClr val="C0C0C0"/>
                    </a:solidFill>
                  </a:tcPr>
                </a:tc>
                <a:tc>
                  <a:txBody>
                    <a:bodyPr/>
                    <a:lstStyle/>
                    <a:p>
                      <a:pPr algn="l"/>
                      <a:r>
                        <a:rPr lang="en-US" sz="1800" dirty="0" smtClean="0"/>
                        <a:t>Description</a:t>
                      </a:r>
                      <a:endParaRPr lang="en-US" sz="1800" dirty="0"/>
                    </a:p>
                  </a:txBody>
                  <a:tcPr marT="45724" marB="45724" anchor="ctr">
                    <a:lnL>
                      <a:noFill/>
                    </a:lnL>
                    <a:lnR>
                      <a:noFill/>
                    </a:lnR>
                    <a:lnT>
                      <a:noFill/>
                    </a:lnT>
                    <a:lnB>
                      <a:noFill/>
                    </a:lnB>
                    <a:solidFill>
                      <a:srgbClr val="C0C0C0"/>
                    </a:solidFill>
                  </a:tcPr>
                </a:tc>
              </a:tr>
              <a:tr h="365792">
                <a:tc>
                  <a:txBody>
                    <a:bodyPr/>
                    <a:lstStyle/>
                    <a:p>
                      <a:pPr algn="r"/>
                      <a:r>
                        <a:rPr lang="en-US" sz="1800" dirty="0" smtClean="0">
                          <a:solidFill>
                            <a:srgbClr val="7030A0"/>
                          </a:solidFill>
                        </a:rPr>
                        <a:t>7072</a:t>
                      </a:r>
                      <a:r>
                        <a:rPr lang="en-US" sz="1800" baseline="0" dirty="0" smtClean="0">
                          <a:solidFill>
                            <a:srgbClr val="7030A0"/>
                          </a:solidFill>
                        </a:rPr>
                        <a:t> </a:t>
                      </a:r>
                      <a:r>
                        <a:rPr lang="en-US" sz="1800" baseline="0" dirty="0" err="1" smtClean="0">
                          <a:solidFill>
                            <a:srgbClr val="7030A0"/>
                          </a:solidFill>
                        </a:rPr>
                        <a:t>mb</a:t>
                      </a:r>
                      <a:endParaRPr lang="en-US" sz="1800" dirty="0">
                        <a:solidFill>
                          <a:srgbClr val="7030A0"/>
                        </a:solidFill>
                      </a:endParaRPr>
                    </a:p>
                  </a:txBody>
                  <a:tcPr marT="45724" marB="45724" anchor="ctr">
                    <a:lnL>
                      <a:noFill/>
                    </a:lnL>
                    <a:lnR>
                      <a:noFill/>
                    </a:lnR>
                    <a:lnT>
                      <a:noFill/>
                    </a:lnT>
                    <a:lnB>
                      <a:noFill/>
                    </a:lnB>
                  </a:tcPr>
                </a:tc>
                <a:tc>
                  <a:txBody>
                    <a:bodyPr/>
                    <a:lstStyle/>
                    <a:p>
                      <a:r>
                        <a:rPr lang="en-US" sz="1800" dirty="0" smtClean="0">
                          <a:solidFill>
                            <a:srgbClr val="7030A0"/>
                          </a:solidFill>
                        </a:rPr>
                        <a:t>Shared Pool Size</a:t>
                      </a:r>
                      <a:endParaRPr lang="en-US" sz="1800" dirty="0">
                        <a:solidFill>
                          <a:srgbClr val="7030A0"/>
                        </a:solidFill>
                      </a:endParaRPr>
                    </a:p>
                  </a:txBody>
                  <a:tcPr marT="45724" marB="45724" anchor="ctr">
                    <a:lnL>
                      <a:noFill/>
                    </a:lnL>
                    <a:lnR>
                      <a:noFill/>
                    </a:lnR>
                    <a:lnT>
                      <a:noFill/>
                    </a:lnT>
                    <a:lnB>
                      <a:noFill/>
                    </a:lnB>
                  </a:tcPr>
                </a:tc>
              </a:tr>
              <a:tr h="365792">
                <a:tc>
                  <a:txBody>
                    <a:bodyPr/>
                    <a:lstStyle/>
                    <a:p>
                      <a:pPr algn="r"/>
                      <a:r>
                        <a:rPr lang="en-US" sz="1800" dirty="0" smtClean="0">
                          <a:solidFill>
                            <a:srgbClr val="0000FF"/>
                          </a:solidFill>
                        </a:rPr>
                        <a:t>62,828</a:t>
                      </a:r>
                      <a:endParaRPr lang="en-US" sz="1800" dirty="0">
                        <a:solidFill>
                          <a:srgbClr val="0000FF"/>
                        </a:solidFill>
                      </a:endParaRPr>
                    </a:p>
                  </a:txBody>
                  <a:tcPr marT="45724" marB="45724" anchor="ctr">
                    <a:lnL>
                      <a:noFill/>
                    </a:lnL>
                    <a:lnR>
                      <a:noFill/>
                    </a:lnR>
                    <a:lnT>
                      <a:noFill/>
                    </a:lnT>
                    <a:lnB>
                      <a:noFill/>
                    </a:lnB>
                  </a:tcPr>
                </a:tc>
                <a:tc>
                  <a:txBody>
                    <a:bodyPr/>
                    <a:lstStyle/>
                    <a:p>
                      <a:r>
                        <a:rPr lang="en-US" sz="1800" dirty="0" smtClean="0">
                          <a:solidFill>
                            <a:srgbClr val="0000FF"/>
                          </a:solidFill>
                        </a:rPr>
                        <a:t>Unique </a:t>
                      </a:r>
                      <a:r>
                        <a:rPr lang="en-US" sz="1800" dirty="0" err="1" smtClean="0">
                          <a:solidFill>
                            <a:srgbClr val="0000FF"/>
                          </a:solidFill>
                        </a:rPr>
                        <a:t>sql</a:t>
                      </a:r>
                      <a:r>
                        <a:rPr lang="en-US" sz="1800" dirty="0" smtClean="0">
                          <a:solidFill>
                            <a:srgbClr val="0000FF"/>
                          </a:solidFill>
                        </a:rPr>
                        <a:t> statements</a:t>
                      </a:r>
                      <a:endParaRPr lang="en-US" sz="1800" dirty="0">
                        <a:solidFill>
                          <a:srgbClr val="0000FF"/>
                        </a:solidFill>
                      </a:endParaRPr>
                    </a:p>
                  </a:txBody>
                  <a:tcPr marT="45724" marB="45724" anchor="ctr">
                    <a:lnL>
                      <a:noFill/>
                    </a:lnL>
                    <a:lnR>
                      <a:noFill/>
                    </a:lnR>
                    <a:lnT>
                      <a:noFill/>
                    </a:lnT>
                    <a:lnB>
                      <a:noFill/>
                    </a:lnB>
                  </a:tcPr>
                </a:tc>
              </a:tr>
              <a:tr h="365792">
                <a:tc>
                  <a:txBody>
                    <a:bodyPr/>
                    <a:lstStyle/>
                    <a:p>
                      <a:pPr algn="r"/>
                      <a:r>
                        <a:rPr lang="en-US" sz="1800" dirty="0" smtClean="0">
                          <a:solidFill>
                            <a:srgbClr val="00B0F0"/>
                          </a:solidFill>
                        </a:rPr>
                        <a:t>27,160</a:t>
                      </a:r>
                      <a:endParaRPr lang="en-US" sz="1800" dirty="0">
                        <a:solidFill>
                          <a:srgbClr val="00B0F0"/>
                        </a:solidFill>
                      </a:endParaRPr>
                    </a:p>
                  </a:txBody>
                  <a:tcPr marT="45724" marB="45724" anchor="ctr">
                    <a:lnL>
                      <a:noFill/>
                    </a:lnL>
                    <a:lnR>
                      <a:noFill/>
                    </a:lnR>
                    <a:lnT>
                      <a:noFill/>
                    </a:lnT>
                    <a:lnB>
                      <a:noFill/>
                    </a:lnB>
                  </a:tcPr>
                </a:tc>
                <a:tc>
                  <a:txBody>
                    <a:bodyPr/>
                    <a:lstStyle/>
                    <a:p>
                      <a:r>
                        <a:rPr lang="en-US" sz="1800" dirty="0" smtClean="0">
                          <a:solidFill>
                            <a:srgbClr val="00B0F0"/>
                          </a:solidFill>
                        </a:rPr>
                        <a:t>Same </a:t>
                      </a:r>
                      <a:r>
                        <a:rPr lang="en-US" sz="1800" dirty="0" err="1" smtClean="0">
                          <a:solidFill>
                            <a:srgbClr val="00B0F0"/>
                          </a:solidFill>
                        </a:rPr>
                        <a:t>sql</a:t>
                      </a:r>
                      <a:r>
                        <a:rPr lang="en-US" sz="1800" dirty="0" smtClean="0">
                          <a:solidFill>
                            <a:srgbClr val="00B0F0"/>
                          </a:solidFill>
                        </a:rPr>
                        <a:t> not </a:t>
                      </a:r>
                      <a:r>
                        <a:rPr lang="en-US" sz="1800" dirty="0">
                          <a:solidFill>
                            <a:srgbClr val="00B0F0"/>
                          </a:solidFill>
                        </a:rPr>
                        <a:t>first </a:t>
                      </a:r>
                      <a:r>
                        <a:rPr lang="en-US" sz="1800" dirty="0" smtClean="0">
                          <a:solidFill>
                            <a:srgbClr val="00B0F0"/>
                          </a:solidFill>
                        </a:rPr>
                        <a:t>copy</a:t>
                      </a:r>
                      <a:endParaRPr lang="en-US" sz="1800" dirty="0">
                        <a:solidFill>
                          <a:srgbClr val="00B0F0"/>
                        </a:solidFill>
                      </a:endParaRPr>
                    </a:p>
                  </a:txBody>
                  <a:tcPr marT="45724" marB="45724" anchor="ctr">
                    <a:lnL>
                      <a:noFill/>
                    </a:lnL>
                    <a:lnR>
                      <a:noFill/>
                    </a:lnR>
                    <a:lnT>
                      <a:noFill/>
                    </a:lnT>
                    <a:lnB>
                      <a:noFill/>
                    </a:lnB>
                  </a:tcPr>
                </a:tc>
              </a:tr>
              <a:tr h="365792">
                <a:tc>
                  <a:txBody>
                    <a:bodyPr/>
                    <a:lstStyle/>
                    <a:p>
                      <a:pPr algn="r"/>
                      <a:r>
                        <a:rPr lang="en-US" sz="1800" dirty="0" smtClean="0"/>
                        <a:t>89,989</a:t>
                      </a:r>
                      <a:endParaRPr lang="en-US" sz="1800" dirty="0"/>
                    </a:p>
                  </a:txBody>
                  <a:tcPr marT="45724" marB="45724" anchor="ctr">
                    <a:lnL>
                      <a:noFill/>
                    </a:lnL>
                    <a:lnR>
                      <a:noFill/>
                    </a:lnR>
                    <a:lnT>
                      <a:noFill/>
                    </a:lnT>
                    <a:lnB>
                      <a:noFill/>
                    </a:lnB>
                  </a:tcPr>
                </a:tc>
                <a:tc>
                  <a:txBody>
                    <a:bodyPr/>
                    <a:lstStyle/>
                    <a:p>
                      <a:r>
                        <a:rPr lang="en-US" sz="1800" dirty="0" smtClean="0"/>
                        <a:t>Execution </a:t>
                      </a:r>
                      <a:r>
                        <a:rPr lang="en-US" sz="1800" dirty="0"/>
                        <a:t>plans</a:t>
                      </a:r>
                    </a:p>
                  </a:txBody>
                  <a:tcPr marT="45724" marB="45724" anchor="ctr">
                    <a:lnL>
                      <a:noFill/>
                    </a:lnL>
                    <a:lnR>
                      <a:noFill/>
                    </a:lnR>
                    <a:lnT>
                      <a:noFill/>
                    </a:lnT>
                    <a:lnB>
                      <a:noFill/>
                    </a:lnB>
                  </a:tcPr>
                </a:tc>
              </a:tr>
              <a:tr h="365792">
                <a:tc>
                  <a:txBody>
                    <a:bodyPr/>
                    <a:lstStyle/>
                    <a:p>
                      <a:pPr algn="r"/>
                      <a:r>
                        <a:rPr lang="en-US" sz="1800" dirty="0" smtClean="0">
                          <a:solidFill>
                            <a:srgbClr val="0000FF"/>
                          </a:solidFill>
                        </a:rPr>
                        <a:t>63,629</a:t>
                      </a:r>
                      <a:endParaRPr lang="en-US" sz="1800" dirty="0">
                        <a:solidFill>
                          <a:srgbClr val="0000FF"/>
                        </a:solidFill>
                      </a:endParaRPr>
                    </a:p>
                  </a:txBody>
                  <a:tcPr marT="45724" marB="45724" anchor="ctr">
                    <a:lnL>
                      <a:noFill/>
                    </a:lnL>
                    <a:lnR>
                      <a:noFill/>
                    </a:lnR>
                    <a:lnT>
                      <a:noFill/>
                    </a:lnT>
                    <a:lnB>
                      <a:noFill/>
                    </a:lnB>
                  </a:tcPr>
                </a:tc>
                <a:tc>
                  <a:txBody>
                    <a:bodyPr/>
                    <a:lstStyle/>
                    <a:p>
                      <a:r>
                        <a:rPr lang="en-US" sz="1800" dirty="0">
                          <a:solidFill>
                            <a:srgbClr val="0000FF"/>
                          </a:solidFill>
                        </a:rPr>
                        <a:t>Count from </a:t>
                      </a:r>
                      <a:r>
                        <a:rPr lang="en-US" sz="1800" dirty="0" err="1">
                          <a:solidFill>
                            <a:srgbClr val="0000FF"/>
                          </a:solidFill>
                        </a:rPr>
                        <a:t>sqlarea</a:t>
                      </a:r>
                      <a:endParaRPr lang="en-US" sz="1800" dirty="0">
                        <a:solidFill>
                          <a:srgbClr val="0000FF"/>
                        </a:solidFill>
                      </a:endParaRPr>
                    </a:p>
                  </a:txBody>
                  <a:tcPr marT="45724" marB="45724" anchor="ctr">
                    <a:lnL>
                      <a:noFill/>
                    </a:lnL>
                    <a:lnR>
                      <a:noFill/>
                    </a:lnR>
                    <a:lnT>
                      <a:noFill/>
                    </a:lnT>
                    <a:lnB>
                      <a:noFill/>
                    </a:lnB>
                  </a:tcPr>
                </a:tc>
              </a:tr>
            </a:tbl>
          </a:graphicData>
        </a:graphic>
      </p:graphicFrame>
      <p:sp>
        <p:nvSpPr>
          <p:cNvPr id="2" name="TextBox 1"/>
          <p:cNvSpPr txBox="1"/>
          <p:nvPr/>
        </p:nvSpPr>
        <p:spPr>
          <a:xfrm>
            <a:off x="1524000" y="3581400"/>
            <a:ext cx="5257800" cy="369332"/>
          </a:xfrm>
          <a:prstGeom prst="rect">
            <a:avLst/>
          </a:prstGeom>
          <a:noFill/>
        </p:spPr>
        <p:txBody>
          <a:bodyPr wrap="square" rtlCol="0">
            <a:spAutoFit/>
          </a:bodyPr>
          <a:lstStyle/>
          <a:p>
            <a:r>
              <a:rPr lang="en-US" b="1" dirty="0" smtClean="0"/>
              <a:t>11.2.0.3 running </a:t>
            </a:r>
            <a:r>
              <a:rPr lang="en-US" b="1" dirty="0"/>
              <a:t>Oracle </a:t>
            </a:r>
            <a:r>
              <a:rPr lang="en-US" b="1" dirty="0" err="1"/>
              <a:t>eBusiness</a:t>
            </a:r>
            <a:r>
              <a:rPr lang="en-US" b="1" dirty="0"/>
              <a:t> Suite 12.1.3 </a:t>
            </a:r>
            <a:r>
              <a:rPr lang="en-US" b="1" dirty="0" smtClean="0"/>
              <a:t> </a:t>
            </a:r>
            <a:endParaRPr lang="en-US" b="1" dirty="0"/>
          </a:p>
        </p:txBody>
      </p:sp>
    </p:spTree>
    <p:extLst>
      <p:ext uri="{BB962C8B-B14F-4D97-AF65-F5344CB8AC3E}">
        <p14:creationId xmlns:p14="http://schemas.microsoft.com/office/powerpoint/2010/main" val="4142347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457200" y="838200"/>
            <a:ext cx="8001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200" dirty="0">
                <a:latin typeface="r_ansi" pitchFamily="49" charset="0"/>
              </a:rPr>
              <a:t>MON_DATE    SUBPOOL                    NAME               SUM_BYTES     MB</a:t>
            </a:r>
          </a:p>
          <a:p>
            <a:pPr eaLnBrk="1" hangingPunct="1"/>
            <a:r>
              <a:rPr lang="en-US" altLang="en-US" sz="1200" b="1" dirty="0">
                <a:latin typeface="r_ansi" pitchFamily="49" charset="0"/>
              </a:rPr>
              <a:t>11/12/2010  shared pool (0 - Unused):  free memory        2315255808  2208</a:t>
            </a:r>
          </a:p>
          <a:p>
            <a:pPr eaLnBrk="1" hangingPunct="1"/>
            <a:r>
              <a:rPr lang="en-US" altLang="en-US" sz="1200" b="1" dirty="0">
                <a:latin typeface="r_ansi" pitchFamily="49" charset="0"/>
              </a:rPr>
              <a:t>...</a:t>
            </a:r>
          </a:p>
          <a:p>
            <a:pPr eaLnBrk="1" hangingPunct="1"/>
            <a:r>
              <a:rPr lang="en-US" altLang="en-US" sz="1200" b="1" dirty="0">
                <a:latin typeface="r_ansi" pitchFamily="49" charset="0"/>
              </a:rPr>
              <a:t>11/12/2010  shared pool (1):           </a:t>
            </a:r>
            <a:r>
              <a:rPr lang="en-US" altLang="en-US" sz="1200" b="1" dirty="0" err="1">
                <a:latin typeface="r_ansi" pitchFamily="49" charset="0"/>
              </a:rPr>
              <a:t>sql</a:t>
            </a:r>
            <a:r>
              <a:rPr lang="en-US" altLang="en-US" sz="1200" b="1" dirty="0">
                <a:latin typeface="r_ansi" pitchFamily="49" charset="0"/>
              </a:rPr>
              <a:t> area            177543520   169</a:t>
            </a:r>
          </a:p>
          <a:p>
            <a:pPr eaLnBrk="1" hangingPunct="1"/>
            <a:r>
              <a:rPr lang="en-US" altLang="en-US" sz="1200" b="1" dirty="0">
                <a:latin typeface="r_ansi" pitchFamily="49" charset="0"/>
              </a:rPr>
              <a:t>11/12/2010  shared pool (1):           free memory          40800856    38</a:t>
            </a:r>
          </a:p>
          <a:p>
            <a:pPr eaLnBrk="1" hangingPunct="1"/>
            <a:r>
              <a:rPr lang="en-US" altLang="en-US" sz="1200" b="1" dirty="0">
                <a:latin typeface="r_ansi" pitchFamily="49" charset="0"/>
              </a:rPr>
              <a:t>11/12/2010  shared pool (1):           </a:t>
            </a:r>
            <a:r>
              <a:rPr lang="en-US" altLang="en-US" sz="1200" b="1" dirty="0" err="1">
                <a:latin typeface="r_ansi" pitchFamily="49" charset="0"/>
              </a:rPr>
              <a:t>CCursor</a:t>
            </a:r>
            <a:r>
              <a:rPr lang="en-US" altLang="en-US" sz="1200" b="1" dirty="0">
                <a:latin typeface="r_ansi" pitchFamily="49" charset="0"/>
              </a:rPr>
              <a:t>              31556632    30</a:t>
            </a:r>
          </a:p>
          <a:p>
            <a:pPr eaLnBrk="1" hangingPunct="1"/>
            <a:r>
              <a:rPr lang="en-US" altLang="en-US" sz="1200" b="1" dirty="0">
                <a:latin typeface="r_ansi" pitchFamily="49" charset="0"/>
              </a:rPr>
              <a:t>11/12/2010  shared pool (1):           </a:t>
            </a:r>
            <a:r>
              <a:rPr lang="en-US" altLang="en-US" sz="1200" b="1" dirty="0" err="1">
                <a:latin typeface="r_ansi" pitchFamily="49" charset="0"/>
              </a:rPr>
              <a:t>PCursor</a:t>
            </a:r>
            <a:r>
              <a:rPr lang="en-US" altLang="en-US" sz="1200" b="1" dirty="0">
                <a:latin typeface="r_ansi" pitchFamily="49" charset="0"/>
              </a:rPr>
              <a:t>              17688320    16</a:t>
            </a:r>
          </a:p>
          <a:p>
            <a:pPr eaLnBrk="1" hangingPunct="1"/>
            <a:r>
              <a:rPr lang="en-US" altLang="en-US" sz="1200" b="1" dirty="0">
                <a:latin typeface="r_ansi" pitchFamily="49" charset="0"/>
              </a:rPr>
              <a:t>11/12/2010  shared pool (1):           </a:t>
            </a:r>
            <a:r>
              <a:rPr lang="en-US" altLang="en-US" sz="1200" b="1" dirty="0" err="1">
                <a:latin typeface="r_ansi" pitchFamily="49" charset="0"/>
              </a:rPr>
              <a:t>dbktb</a:t>
            </a:r>
            <a:r>
              <a:rPr lang="en-US" altLang="en-US" sz="1200" b="1" dirty="0">
                <a:latin typeface="r_ansi" pitchFamily="49" charset="0"/>
              </a:rPr>
              <a:t>: trace buffer  16105472    15</a:t>
            </a:r>
          </a:p>
          <a:p>
            <a:pPr eaLnBrk="1" hangingPunct="1"/>
            <a:r>
              <a:rPr lang="en-US" altLang="en-US" sz="1200" b="1" dirty="0">
                <a:latin typeface="r_ansi" pitchFamily="49" charset="0"/>
              </a:rPr>
              <a:t>11/12/2010  shared pool (1):           KGL handle           12078368    11</a:t>
            </a:r>
          </a:p>
          <a:p>
            <a:pPr eaLnBrk="1" hangingPunct="1"/>
            <a:r>
              <a:rPr lang="en-US" altLang="en-US" sz="1200" b="1" dirty="0">
                <a:latin typeface="r_ansi" pitchFamily="49" charset="0"/>
              </a:rPr>
              <a:t>11/12/2010  shared pool (1):           PL/SQL DIANA         10824024    10</a:t>
            </a:r>
          </a:p>
          <a:p>
            <a:pPr eaLnBrk="1" hangingPunct="1"/>
            <a:r>
              <a:rPr lang="en-US" altLang="en-US" sz="1200" b="1" dirty="0">
                <a:latin typeface="r_ansi" pitchFamily="49" charset="0"/>
              </a:rPr>
              <a:t>11/12/2010  shared pool (1):           PL/SQL MPCODE         9438128     9</a:t>
            </a:r>
          </a:p>
          <a:p>
            <a:pPr eaLnBrk="1" hangingPunct="1"/>
            <a:r>
              <a:rPr lang="en-US" altLang="en-US" sz="1200" b="1" dirty="0">
                <a:latin typeface="r_ansi" pitchFamily="49" charset="0"/>
              </a:rPr>
              <a:t>11/12/2010  shared pool (1):           ASH buffers           8388608     8</a:t>
            </a:r>
          </a:p>
          <a:p>
            <a:pPr eaLnBrk="1" hangingPunct="1"/>
            <a:r>
              <a:rPr lang="en-US" altLang="en-US" sz="1200" b="1" dirty="0">
                <a:latin typeface="r_ansi" pitchFamily="49" charset="0"/>
              </a:rPr>
              <a:t>11/12/2010  shared pool (1):           private strands       8307712     7</a:t>
            </a:r>
          </a:p>
          <a:p>
            <a:pPr eaLnBrk="1" hangingPunct="1"/>
            <a:r>
              <a:rPr lang="en-US" altLang="en-US" sz="1200" dirty="0">
                <a:latin typeface="r_ansi" pitchFamily="49" charset="0"/>
              </a:rPr>
              <a:t>...</a:t>
            </a:r>
          </a:p>
          <a:p>
            <a:pPr eaLnBrk="1" hangingPunct="1"/>
            <a:r>
              <a:rPr lang="en-US" altLang="en-US" sz="1200" b="1" dirty="0">
                <a:solidFill>
                  <a:srgbClr val="7030A0"/>
                </a:solidFill>
                <a:latin typeface="r_ansi" pitchFamily="49" charset="0"/>
              </a:rPr>
              <a:t>11/12/2010  shared pool (2):           </a:t>
            </a:r>
            <a:r>
              <a:rPr lang="en-US" altLang="en-US" sz="1200" b="1" dirty="0" err="1">
                <a:solidFill>
                  <a:srgbClr val="7030A0"/>
                </a:solidFill>
                <a:latin typeface="r_ansi" pitchFamily="49" charset="0"/>
              </a:rPr>
              <a:t>sql</a:t>
            </a:r>
            <a:r>
              <a:rPr lang="en-US" altLang="en-US" sz="1200" b="1" dirty="0">
                <a:solidFill>
                  <a:srgbClr val="7030A0"/>
                </a:solidFill>
                <a:latin typeface="r_ansi" pitchFamily="49" charset="0"/>
              </a:rPr>
              <a:t> area            171903960   163</a:t>
            </a:r>
          </a:p>
          <a:p>
            <a:pPr eaLnBrk="1" hangingPunct="1"/>
            <a:r>
              <a:rPr lang="en-US" altLang="en-US" sz="1200" b="1" dirty="0">
                <a:solidFill>
                  <a:srgbClr val="7030A0"/>
                </a:solidFill>
                <a:latin typeface="r_ansi" pitchFamily="49" charset="0"/>
              </a:rPr>
              <a:t>11/12/2010  shared pool (2):           free memory          43248480    41</a:t>
            </a:r>
          </a:p>
          <a:p>
            <a:pPr eaLnBrk="1" hangingPunct="1"/>
            <a:r>
              <a:rPr lang="en-US" altLang="en-US" sz="1200" b="1" dirty="0">
                <a:solidFill>
                  <a:srgbClr val="7030A0"/>
                </a:solidFill>
                <a:latin typeface="r_ansi" pitchFamily="49" charset="0"/>
              </a:rPr>
              <a:t>11/12/2010  shared pool (2):           </a:t>
            </a:r>
            <a:r>
              <a:rPr lang="en-US" altLang="en-US" sz="1200" b="1" dirty="0" err="1">
                <a:solidFill>
                  <a:srgbClr val="7030A0"/>
                </a:solidFill>
                <a:latin typeface="r_ansi" pitchFamily="49" charset="0"/>
              </a:rPr>
              <a:t>CCursor</a:t>
            </a:r>
            <a:r>
              <a:rPr lang="en-US" altLang="en-US" sz="1200" b="1" dirty="0">
                <a:solidFill>
                  <a:srgbClr val="7030A0"/>
                </a:solidFill>
                <a:latin typeface="r_ansi" pitchFamily="49" charset="0"/>
              </a:rPr>
              <a:t>              29699472    28</a:t>
            </a:r>
          </a:p>
          <a:p>
            <a:pPr eaLnBrk="1" hangingPunct="1"/>
            <a:r>
              <a:rPr lang="en-US" altLang="en-US" sz="1200" b="1" dirty="0">
                <a:solidFill>
                  <a:srgbClr val="7030A0"/>
                </a:solidFill>
                <a:latin typeface="r_ansi" pitchFamily="49" charset="0"/>
              </a:rPr>
              <a:t>11/12/2010  shared pool (2):           </a:t>
            </a:r>
            <a:r>
              <a:rPr lang="en-US" altLang="en-US" sz="1200" b="1" dirty="0" err="1">
                <a:solidFill>
                  <a:srgbClr val="7030A0"/>
                </a:solidFill>
                <a:latin typeface="r_ansi" pitchFamily="49" charset="0"/>
              </a:rPr>
              <a:t>PCursor</a:t>
            </a:r>
            <a:r>
              <a:rPr lang="en-US" altLang="en-US" sz="1200" b="1" dirty="0">
                <a:solidFill>
                  <a:srgbClr val="7030A0"/>
                </a:solidFill>
                <a:latin typeface="r_ansi" pitchFamily="49" charset="0"/>
              </a:rPr>
              <a:t>              17107160    16</a:t>
            </a:r>
          </a:p>
          <a:p>
            <a:pPr eaLnBrk="1" hangingPunct="1"/>
            <a:r>
              <a:rPr lang="en-US" altLang="en-US" sz="1200" b="1" dirty="0">
                <a:solidFill>
                  <a:srgbClr val="7030A0"/>
                </a:solidFill>
                <a:latin typeface="r_ansi" pitchFamily="49" charset="0"/>
              </a:rPr>
              <a:t>11/12/2010  shared pool (2):           db_block_hash_buckets16777216    16</a:t>
            </a:r>
          </a:p>
          <a:p>
            <a:pPr eaLnBrk="1" hangingPunct="1"/>
            <a:r>
              <a:rPr lang="en-US" altLang="en-US" sz="1200" b="1" dirty="0">
                <a:solidFill>
                  <a:srgbClr val="7030A0"/>
                </a:solidFill>
                <a:latin typeface="r_ansi" pitchFamily="49" charset="0"/>
              </a:rPr>
              <a:t>11/12/2010  shared pool (2):           </a:t>
            </a:r>
            <a:r>
              <a:rPr lang="en-US" altLang="en-US" sz="1200" b="1" dirty="0" err="1">
                <a:solidFill>
                  <a:srgbClr val="7030A0"/>
                </a:solidFill>
                <a:latin typeface="r_ansi" pitchFamily="49" charset="0"/>
              </a:rPr>
              <a:t>dbktb</a:t>
            </a:r>
            <a:r>
              <a:rPr lang="en-US" altLang="en-US" sz="1200" b="1" dirty="0">
                <a:solidFill>
                  <a:srgbClr val="7030A0"/>
                </a:solidFill>
                <a:latin typeface="r_ansi" pitchFamily="49" charset="0"/>
              </a:rPr>
              <a:t>: trace buffer  16105472    15</a:t>
            </a:r>
          </a:p>
          <a:p>
            <a:pPr eaLnBrk="1" hangingPunct="1"/>
            <a:r>
              <a:rPr lang="en-US" altLang="en-US" sz="1200" b="1" dirty="0">
                <a:solidFill>
                  <a:srgbClr val="7030A0"/>
                </a:solidFill>
                <a:latin typeface="r_ansi" pitchFamily="49" charset="0"/>
              </a:rPr>
              <a:t>11/12/2010  shared pool (2):           PL/SQL DIANA         11971816    11</a:t>
            </a:r>
          </a:p>
          <a:p>
            <a:pPr eaLnBrk="1" hangingPunct="1"/>
            <a:r>
              <a:rPr lang="en-US" altLang="en-US" sz="1200" b="1" dirty="0">
                <a:solidFill>
                  <a:srgbClr val="7030A0"/>
                </a:solidFill>
                <a:latin typeface="r_ansi" pitchFamily="49" charset="0"/>
              </a:rPr>
              <a:t>11/12/2010  shared pool (2):           KGL handle           11905328    11</a:t>
            </a:r>
          </a:p>
          <a:p>
            <a:pPr eaLnBrk="1" hangingPunct="1"/>
            <a:r>
              <a:rPr lang="en-US" altLang="en-US" sz="1200" b="1" dirty="0">
                <a:solidFill>
                  <a:srgbClr val="7030A0"/>
                </a:solidFill>
                <a:latin typeface="r_ansi" pitchFamily="49" charset="0"/>
              </a:rPr>
              <a:t>11/12/2010  shared pool (2):           </a:t>
            </a:r>
            <a:r>
              <a:rPr lang="en-US" altLang="en-US" sz="1200" b="1" dirty="0" err="1">
                <a:solidFill>
                  <a:srgbClr val="7030A0"/>
                </a:solidFill>
                <a:latin typeface="r_ansi" pitchFamily="49" charset="0"/>
              </a:rPr>
              <a:t>FileOpenBlock</a:t>
            </a:r>
            <a:r>
              <a:rPr lang="en-US" altLang="en-US" sz="1200" b="1" dirty="0">
                <a:solidFill>
                  <a:srgbClr val="7030A0"/>
                </a:solidFill>
                <a:latin typeface="r_ansi" pitchFamily="49" charset="0"/>
              </a:rPr>
              <a:t>        11479640    10</a:t>
            </a:r>
          </a:p>
        </p:txBody>
      </p:sp>
      <p:sp>
        <p:nvSpPr>
          <p:cNvPr id="2" name="TextBox 1"/>
          <p:cNvSpPr txBox="1"/>
          <p:nvPr/>
        </p:nvSpPr>
        <p:spPr>
          <a:xfrm>
            <a:off x="1524000" y="5562600"/>
            <a:ext cx="6172200" cy="646331"/>
          </a:xfrm>
          <a:prstGeom prst="rect">
            <a:avLst/>
          </a:prstGeom>
          <a:noFill/>
        </p:spPr>
        <p:txBody>
          <a:bodyPr wrap="square" rtlCol="0">
            <a:spAutoFit/>
          </a:bodyPr>
          <a:lstStyle/>
          <a:p>
            <a:r>
              <a:rPr lang="en-US" dirty="0" smtClean="0"/>
              <a:t>*** </a:t>
            </a:r>
            <a:r>
              <a:rPr lang="en-US" dirty="0" err="1" smtClean="0"/>
              <a:t>sgastat</a:t>
            </a:r>
            <a:r>
              <a:rPr lang="en-US" dirty="0" smtClean="0"/>
              <a:t> will not show detail within </a:t>
            </a:r>
            <a:r>
              <a:rPr lang="en-US" dirty="0" err="1" smtClean="0"/>
              <a:t>subpools</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1905000"/>
          <a:ext cx="6858000" cy="3776664"/>
        </p:xfrm>
        <a:graphic>
          <a:graphicData uri="http://schemas.openxmlformats.org/drawingml/2006/table">
            <a:tbl>
              <a:tblPr/>
              <a:tblGrid>
                <a:gridCol w="1714500"/>
                <a:gridCol w="1714500"/>
                <a:gridCol w="1714500"/>
                <a:gridCol w="1714500"/>
              </a:tblGrid>
              <a:tr h="244084">
                <a:tc>
                  <a:txBody>
                    <a:bodyPr/>
                    <a:lstStyle/>
                    <a:p>
                      <a:pPr algn="l"/>
                      <a:r>
                        <a:rPr lang="en-US" sz="1200" dirty="0"/>
                        <a:t>MON_DATE</a:t>
                      </a:r>
                    </a:p>
                  </a:txBody>
                  <a:tcPr marL="61162" marR="61162" marT="30586" marB="30586" anchor="ctr">
                    <a:lnL>
                      <a:noFill/>
                    </a:lnL>
                    <a:lnR>
                      <a:noFill/>
                    </a:lnR>
                    <a:lnT>
                      <a:noFill/>
                    </a:lnT>
                    <a:lnB>
                      <a:noFill/>
                    </a:lnB>
                    <a:solidFill>
                      <a:srgbClr val="C0C0C0"/>
                    </a:solidFill>
                  </a:tcPr>
                </a:tc>
                <a:tc>
                  <a:txBody>
                    <a:bodyPr/>
                    <a:lstStyle/>
                    <a:p>
                      <a:pPr algn="l"/>
                      <a:r>
                        <a:rPr lang="en-US" sz="1200"/>
                        <a:t>SUBPOOL</a:t>
                      </a:r>
                    </a:p>
                  </a:txBody>
                  <a:tcPr marL="61162" marR="61162" marT="30586" marB="30586" anchor="ctr">
                    <a:lnL>
                      <a:noFill/>
                    </a:lnL>
                    <a:lnR>
                      <a:noFill/>
                    </a:lnR>
                    <a:lnT>
                      <a:noFill/>
                    </a:lnT>
                    <a:lnB>
                      <a:noFill/>
                    </a:lnB>
                    <a:solidFill>
                      <a:srgbClr val="C0C0C0"/>
                    </a:solidFill>
                  </a:tcPr>
                </a:tc>
                <a:tc>
                  <a:txBody>
                    <a:bodyPr/>
                    <a:lstStyle/>
                    <a:p>
                      <a:pPr algn="l"/>
                      <a:r>
                        <a:rPr lang="en-US" sz="1200"/>
                        <a:t>NAME</a:t>
                      </a:r>
                    </a:p>
                  </a:txBody>
                  <a:tcPr marL="61162" marR="61162" marT="30586" marB="30586" anchor="ctr">
                    <a:lnL>
                      <a:noFill/>
                    </a:lnL>
                    <a:lnR>
                      <a:noFill/>
                    </a:lnR>
                    <a:lnT>
                      <a:noFill/>
                    </a:lnT>
                    <a:lnB>
                      <a:noFill/>
                    </a:lnB>
                    <a:solidFill>
                      <a:srgbClr val="C0C0C0"/>
                    </a:solidFill>
                  </a:tcPr>
                </a:tc>
                <a:tc>
                  <a:txBody>
                    <a:bodyPr/>
                    <a:lstStyle/>
                    <a:p>
                      <a:pPr algn="l"/>
                      <a:r>
                        <a:rPr lang="en-US" sz="1200"/>
                        <a:t>MB</a:t>
                      </a:r>
                    </a:p>
                  </a:txBody>
                  <a:tcPr marL="61162" marR="61162" marT="30586" marB="30586" anchor="ctr">
                    <a:lnL>
                      <a:noFill/>
                    </a:lnL>
                    <a:lnR>
                      <a:noFill/>
                    </a:lnR>
                    <a:lnT>
                      <a:noFill/>
                    </a:lnT>
                    <a:lnB>
                      <a:noFill/>
                    </a:lnB>
                    <a:solidFill>
                      <a:srgbClr val="C0C0C0"/>
                    </a:solidFill>
                  </a:tcPr>
                </a:tc>
              </a:tr>
              <a:tr h="353258">
                <a:tc>
                  <a:txBody>
                    <a:bodyPr/>
                    <a:lstStyle/>
                    <a:p>
                      <a:r>
                        <a:rPr lang="en-US" sz="1200" b="1" dirty="0"/>
                        <a:t>11/23/2010 8:55:02 AM</a:t>
                      </a:r>
                    </a:p>
                  </a:txBody>
                  <a:tcPr marL="61162" marR="61162" marT="30586" marB="30586" anchor="ctr">
                    <a:lnL>
                      <a:noFill/>
                    </a:lnL>
                    <a:lnR>
                      <a:noFill/>
                    </a:lnR>
                    <a:lnT>
                      <a:noFill/>
                    </a:lnT>
                    <a:lnB>
                      <a:noFill/>
                    </a:lnB>
                  </a:tcPr>
                </a:tc>
                <a:tc>
                  <a:txBody>
                    <a:bodyPr/>
                    <a:lstStyle/>
                    <a:p>
                      <a:r>
                        <a:rPr lang="en-US" sz="1200" b="1"/>
                        <a:t>shared pool (1):</a:t>
                      </a:r>
                    </a:p>
                  </a:txBody>
                  <a:tcPr marL="61162" marR="61162" marT="30586" marB="30586" anchor="ctr">
                    <a:lnL>
                      <a:noFill/>
                    </a:lnL>
                    <a:lnR>
                      <a:noFill/>
                    </a:lnR>
                    <a:lnT>
                      <a:noFill/>
                    </a:lnT>
                    <a:lnB>
                      <a:noFill/>
                    </a:lnB>
                  </a:tcPr>
                </a:tc>
                <a:tc>
                  <a:txBody>
                    <a:bodyPr/>
                    <a:lstStyle/>
                    <a:p>
                      <a:r>
                        <a:rPr lang="en-US" sz="1200" b="1"/>
                        <a:t>sql area</a:t>
                      </a:r>
                    </a:p>
                  </a:txBody>
                  <a:tcPr marL="61162" marR="61162" marT="30586" marB="30586" anchor="ctr">
                    <a:lnL>
                      <a:noFill/>
                    </a:lnL>
                    <a:lnR>
                      <a:noFill/>
                    </a:lnR>
                    <a:lnT>
                      <a:noFill/>
                    </a:lnT>
                    <a:lnB>
                      <a:noFill/>
                    </a:lnB>
                  </a:tcPr>
                </a:tc>
                <a:tc>
                  <a:txBody>
                    <a:bodyPr/>
                    <a:lstStyle/>
                    <a:p>
                      <a:pPr algn="r"/>
                      <a:r>
                        <a:rPr lang="en-US" sz="1200" b="1"/>
                        <a:t>521.5</a:t>
                      </a:r>
                    </a:p>
                  </a:txBody>
                  <a:tcPr marL="61162" marR="61162" marT="30586" marB="30586" anchor="ctr">
                    <a:lnL>
                      <a:noFill/>
                    </a:lnL>
                    <a:lnR>
                      <a:noFill/>
                    </a:lnR>
                    <a:lnT>
                      <a:noFill/>
                    </a:lnT>
                    <a:lnB>
                      <a:noFill/>
                    </a:lnB>
                  </a:tcPr>
                </a:tc>
              </a:tr>
              <a:tr h="353258">
                <a:tc>
                  <a:txBody>
                    <a:bodyPr/>
                    <a:lstStyle/>
                    <a:p>
                      <a:r>
                        <a:rPr lang="en-US" sz="1200" b="1"/>
                        <a:t>11/23/2010 8:55:02 AM</a:t>
                      </a:r>
                    </a:p>
                  </a:txBody>
                  <a:tcPr marL="61162" marR="61162" marT="30586" marB="30586" anchor="ctr">
                    <a:lnL>
                      <a:noFill/>
                    </a:lnL>
                    <a:lnR>
                      <a:noFill/>
                    </a:lnR>
                    <a:lnT>
                      <a:noFill/>
                    </a:lnT>
                    <a:lnB>
                      <a:noFill/>
                    </a:lnB>
                  </a:tcPr>
                </a:tc>
                <a:tc>
                  <a:txBody>
                    <a:bodyPr/>
                    <a:lstStyle/>
                    <a:p>
                      <a:r>
                        <a:rPr lang="en-US" sz="1200" b="1"/>
                        <a:t>shared pool (1):</a:t>
                      </a:r>
                    </a:p>
                  </a:txBody>
                  <a:tcPr marL="61162" marR="61162" marT="30586" marB="30586" anchor="ctr">
                    <a:lnL>
                      <a:noFill/>
                    </a:lnL>
                    <a:lnR>
                      <a:noFill/>
                    </a:lnR>
                    <a:lnT>
                      <a:noFill/>
                    </a:lnT>
                    <a:lnB>
                      <a:noFill/>
                    </a:lnB>
                  </a:tcPr>
                </a:tc>
                <a:tc>
                  <a:txBody>
                    <a:bodyPr/>
                    <a:lstStyle/>
                    <a:p>
                      <a:r>
                        <a:rPr lang="en-US" sz="1200" b="1"/>
                        <a:t>CCursor</a:t>
                      </a:r>
                    </a:p>
                  </a:txBody>
                  <a:tcPr marL="61162" marR="61162" marT="30586" marB="30586" anchor="ctr">
                    <a:lnL>
                      <a:noFill/>
                    </a:lnL>
                    <a:lnR>
                      <a:noFill/>
                    </a:lnR>
                    <a:lnT>
                      <a:noFill/>
                    </a:lnT>
                    <a:lnB>
                      <a:noFill/>
                    </a:lnB>
                  </a:tcPr>
                </a:tc>
                <a:tc>
                  <a:txBody>
                    <a:bodyPr/>
                    <a:lstStyle/>
                    <a:p>
                      <a:pPr algn="r"/>
                      <a:r>
                        <a:rPr lang="en-US" sz="1200" b="1"/>
                        <a:t>181</a:t>
                      </a:r>
                    </a:p>
                  </a:txBody>
                  <a:tcPr marL="61162" marR="61162" marT="30586" marB="30586" anchor="ctr">
                    <a:lnL>
                      <a:noFill/>
                    </a:lnL>
                    <a:lnR>
                      <a:noFill/>
                    </a:lnR>
                    <a:lnT>
                      <a:noFill/>
                    </a:lnT>
                    <a:lnB>
                      <a:noFill/>
                    </a:lnB>
                  </a:tcPr>
                </a:tc>
              </a:tr>
              <a:tr h="353258">
                <a:tc>
                  <a:txBody>
                    <a:bodyPr/>
                    <a:lstStyle/>
                    <a:p>
                      <a:r>
                        <a:rPr lang="en-US" sz="1200" b="1" dirty="0"/>
                        <a:t>11/23/2010 8:55:02 AM</a:t>
                      </a:r>
                    </a:p>
                  </a:txBody>
                  <a:tcPr marL="61162" marR="61162" marT="30586" marB="30586" anchor="ctr">
                    <a:lnL>
                      <a:noFill/>
                    </a:lnL>
                    <a:lnR>
                      <a:noFill/>
                    </a:lnR>
                    <a:lnT>
                      <a:noFill/>
                    </a:lnT>
                    <a:lnB>
                      <a:noFill/>
                    </a:lnB>
                  </a:tcPr>
                </a:tc>
                <a:tc>
                  <a:txBody>
                    <a:bodyPr/>
                    <a:lstStyle/>
                    <a:p>
                      <a:r>
                        <a:rPr lang="en-US" sz="1200" b="1"/>
                        <a:t>shared pool (1):</a:t>
                      </a:r>
                    </a:p>
                  </a:txBody>
                  <a:tcPr marL="61162" marR="61162" marT="30586" marB="30586" anchor="ctr">
                    <a:lnL>
                      <a:noFill/>
                    </a:lnL>
                    <a:lnR>
                      <a:noFill/>
                    </a:lnR>
                    <a:lnT>
                      <a:noFill/>
                    </a:lnT>
                    <a:lnB>
                      <a:noFill/>
                    </a:lnB>
                  </a:tcPr>
                </a:tc>
                <a:tc>
                  <a:txBody>
                    <a:bodyPr/>
                    <a:lstStyle/>
                    <a:p>
                      <a:r>
                        <a:rPr lang="en-US" sz="1200" b="1"/>
                        <a:t>PCursor</a:t>
                      </a:r>
                    </a:p>
                  </a:txBody>
                  <a:tcPr marL="61162" marR="61162" marT="30586" marB="30586" anchor="ctr">
                    <a:lnL>
                      <a:noFill/>
                    </a:lnL>
                    <a:lnR>
                      <a:noFill/>
                    </a:lnR>
                    <a:lnT>
                      <a:noFill/>
                    </a:lnT>
                    <a:lnB>
                      <a:noFill/>
                    </a:lnB>
                  </a:tcPr>
                </a:tc>
                <a:tc>
                  <a:txBody>
                    <a:bodyPr/>
                    <a:lstStyle/>
                    <a:p>
                      <a:pPr algn="r"/>
                      <a:r>
                        <a:rPr lang="en-US" sz="1200" b="1"/>
                        <a:t>54.14</a:t>
                      </a:r>
                    </a:p>
                  </a:txBody>
                  <a:tcPr marL="61162" marR="61162" marT="30586" marB="30586" anchor="ctr">
                    <a:lnL>
                      <a:noFill/>
                    </a:lnL>
                    <a:lnR>
                      <a:noFill/>
                    </a:lnR>
                    <a:lnT>
                      <a:noFill/>
                    </a:lnT>
                    <a:lnB>
                      <a:noFill/>
                    </a:lnB>
                  </a:tcPr>
                </a:tc>
              </a:tr>
              <a:tr h="353258">
                <a:tc>
                  <a:txBody>
                    <a:bodyPr/>
                    <a:lstStyle/>
                    <a:p>
                      <a:r>
                        <a:rPr lang="en-US" sz="1200" b="1"/>
                        <a:t>11/23/2010 8:55:02 AM</a:t>
                      </a:r>
                    </a:p>
                  </a:txBody>
                  <a:tcPr marL="61162" marR="61162" marT="30586" marB="30586" anchor="ctr">
                    <a:lnL>
                      <a:noFill/>
                    </a:lnL>
                    <a:lnR>
                      <a:noFill/>
                    </a:lnR>
                    <a:lnT>
                      <a:noFill/>
                    </a:lnT>
                    <a:lnB>
                      <a:noFill/>
                    </a:lnB>
                  </a:tcPr>
                </a:tc>
                <a:tc>
                  <a:txBody>
                    <a:bodyPr/>
                    <a:lstStyle/>
                    <a:p>
                      <a:r>
                        <a:rPr lang="en-US" sz="1200" b="1"/>
                        <a:t>shared pool (1):</a:t>
                      </a:r>
                    </a:p>
                  </a:txBody>
                  <a:tcPr marL="61162" marR="61162" marT="30586" marB="30586" anchor="ctr">
                    <a:lnL>
                      <a:noFill/>
                    </a:lnL>
                    <a:lnR>
                      <a:noFill/>
                    </a:lnR>
                    <a:lnT>
                      <a:noFill/>
                    </a:lnT>
                    <a:lnB>
                      <a:noFill/>
                    </a:lnB>
                  </a:tcPr>
                </a:tc>
                <a:tc>
                  <a:txBody>
                    <a:bodyPr/>
                    <a:lstStyle/>
                    <a:p>
                      <a:r>
                        <a:rPr lang="en-US" sz="1200" b="1"/>
                        <a:t>sql area:PLSQL</a:t>
                      </a:r>
                    </a:p>
                  </a:txBody>
                  <a:tcPr marL="61162" marR="61162" marT="30586" marB="30586" anchor="ctr">
                    <a:lnL>
                      <a:noFill/>
                    </a:lnL>
                    <a:lnR>
                      <a:noFill/>
                    </a:lnR>
                    <a:lnT>
                      <a:noFill/>
                    </a:lnT>
                    <a:lnB>
                      <a:noFill/>
                    </a:lnB>
                  </a:tcPr>
                </a:tc>
                <a:tc>
                  <a:txBody>
                    <a:bodyPr/>
                    <a:lstStyle/>
                    <a:p>
                      <a:pPr algn="r"/>
                      <a:r>
                        <a:rPr lang="en-US" sz="1200" b="1"/>
                        <a:t>10.41</a:t>
                      </a:r>
                    </a:p>
                  </a:txBody>
                  <a:tcPr marL="61162" marR="61162" marT="30586" marB="30586" anchor="ctr">
                    <a:lnL>
                      <a:noFill/>
                    </a:lnL>
                    <a:lnR>
                      <a:noFill/>
                    </a:lnR>
                    <a:lnT>
                      <a:noFill/>
                    </a:lnT>
                    <a:lnB>
                      <a:noFill/>
                    </a:lnB>
                  </a:tcPr>
                </a:tc>
              </a:tr>
              <a:tr h="353258">
                <a:tc>
                  <a:txBody>
                    <a:bodyPr/>
                    <a:lstStyle/>
                    <a:p>
                      <a:r>
                        <a:rPr lang="en-US" sz="1200" b="1"/>
                        <a:t>11/23/2010 8:55:02 AM</a:t>
                      </a:r>
                    </a:p>
                  </a:txBody>
                  <a:tcPr marL="61162" marR="61162" marT="30586" marB="30586" anchor="ctr">
                    <a:lnL>
                      <a:noFill/>
                    </a:lnL>
                    <a:lnR>
                      <a:noFill/>
                    </a:lnR>
                    <a:lnT>
                      <a:noFill/>
                    </a:lnT>
                    <a:lnB>
                      <a:noFill/>
                    </a:lnB>
                  </a:tcPr>
                </a:tc>
                <a:tc>
                  <a:txBody>
                    <a:bodyPr/>
                    <a:lstStyle/>
                    <a:p>
                      <a:r>
                        <a:rPr lang="en-US" sz="1200" b="1"/>
                        <a:t>shared pool (1):</a:t>
                      </a:r>
                    </a:p>
                  </a:txBody>
                  <a:tcPr marL="61162" marR="61162" marT="30586" marB="30586" anchor="ctr">
                    <a:lnL>
                      <a:noFill/>
                    </a:lnL>
                    <a:lnR>
                      <a:noFill/>
                    </a:lnR>
                    <a:lnT>
                      <a:noFill/>
                    </a:lnT>
                    <a:lnB>
                      <a:noFill/>
                    </a:lnB>
                  </a:tcPr>
                </a:tc>
                <a:tc>
                  <a:txBody>
                    <a:bodyPr/>
                    <a:lstStyle/>
                    <a:p>
                      <a:r>
                        <a:rPr lang="en-US" sz="1200" b="1"/>
                        <a:t>Cursor Stats</a:t>
                      </a:r>
                    </a:p>
                  </a:txBody>
                  <a:tcPr marL="61162" marR="61162" marT="30586" marB="30586" anchor="ctr">
                    <a:lnL>
                      <a:noFill/>
                    </a:lnL>
                    <a:lnR>
                      <a:noFill/>
                    </a:lnR>
                    <a:lnT>
                      <a:noFill/>
                    </a:lnT>
                    <a:lnB>
                      <a:noFill/>
                    </a:lnB>
                  </a:tcPr>
                </a:tc>
                <a:tc>
                  <a:txBody>
                    <a:bodyPr/>
                    <a:lstStyle/>
                    <a:p>
                      <a:pPr algn="r"/>
                      <a:r>
                        <a:rPr lang="en-US" sz="1200" b="1"/>
                        <a:t>7.81</a:t>
                      </a:r>
                    </a:p>
                  </a:txBody>
                  <a:tcPr marL="61162" marR="61162" marT="30586" marB="30586" anchor="ctr">
                    <a:lnL>
                      <a:noFill/>
                    </a:lnL>
                    <a:lnR>
                      <a:noFill/>
                    </a:lnR>
                    <a:lnT>
                      <a:noFill/>
                    </a:lnT>
                    <a:lnB>
                      <a:noFill/>
                    </a:lnB>
                  </a:tcPr>
                </a:tc>
              </a:tr>
              <a:tr h="353258">
                <a:tc>
                  <a:txBody>
                    <a:bodyPr/>
                    <a:lstStyle/>
                    <a:p>
                      <a:r>
                        <a:rPr lang="en-US" sz="1200" b="1" dirty="0">
                          <a:solidFill>
                            <a:srgbClr val="FF0000"/>
                          </a:solidFill>
                        </a:rPr>
                        <a:t>11/23/2010 7:55:01 AM</a:t>
                      </a:r>
                    </a:p>
                  </a:txBody>
                  <a:tcPr marL="61162" marR="61162" marT="30586" marB="30586" anchor="ctr">
                    <a:lnL>
                      <a:noFill/>
                    </a:lnL>
                    <a:lnR>
                      <a:noFill/>
                    </a:lnR>
                    <a:lnT>
                      <a:noFill/>
                    </a:lnT>
                    <a:lnB>
                      <a:noFill/>
                    </a:lnB>
                  </a:tcPr>
                </a:tc>
                <a:tc>
                  <a:txBody>
                    <a:bodyPr/>
                    <a:lstStyle/>
                    <a:p>
                      <a:r>
                        <a:rPr lang="en-US" sz="1200" b="1">
                          <a:solidFill>
                            <a:srgbClr val="FF0000"/>
                          </a:solidFill>
                        </a:rPr>
                        <a:t>shared pool (1):</a:t>
                      </a:r>
                    </a:p>
                  </a:txBody>
                  <a:tcPr marL="61162" marR="61162" marT="30586" marB="30586" anchor="ctr">
                    <a:lnL>
                      <a:noFill/>
                    </a:lnL>
                    <a:lnR>
                      <a:noFill/>
                    </a:lnR>
                    <a:lnT>
                      <a:noFill/>
                    </a:lnT>
                    <a:lnB>
                      <a:noFill/>
                    </a:lnB>
                  </a:tcPr>
                </a:tc>
                <a:tc>
                  <a:txBody>
                    <a:bodyPr/>
                    <a:lstStyle/>
                    <a:p>
                      <a:r>
                        <a:rPr lang="en-US" sz="1200" b="1">
                          <a:solidFill>
                            <a:srgbClr val="FF0000"/>
                          </a:solidFill>
                        </a:rPr>
                        <a:t>sql area</a:t>
                      </a:r>
                    </a:p>
                  </a:txBody>
                  <a:tcPr marL="61162" marR="61162" marT="30586" marB="30586" anchor="ctr">
                    <a:lnL>
                      <a:noFill/>
                    </a:lnL>
                    <a:lnR>
                      <a:noFill/>
                    </a:lnR>
                    <a:lnT>
                      <a:noFill/>
                    </a:lnT>
                    <a:lnB>
                      <a:noFill/>
                    </a:lnB>
                  </a:tcPr>
                </a:tc>
                <a:tc>
                  <a:txBody>
                    <a:bodyPr/>
                    <a:lstStyle/>
                    <a:p>
                      <a:pPr algn="r"/>
                      <a:r>
                        <a:rPr lang="en-US" sz="1200" b="1">
                          <a:solidFill>
                            <a:srgbClr val="FF0000"/>
                          </a:solidFill>
                        </a:rPr>
                        <a:t>513.09</a:t>
                      </a:r>
                    </a:p>
                  </a:txBody>
                  <a:tcPr marL="61162" marR="61162" marT="30586" marB="30586" anchor="ctr">
                    <a:lnL>
                      <a:noFill/>
                    </a:lnL>
                    <a:lnR>
                      <a:noFill/>
                    </a:lnR>
                    <a:lnT>
                      <a:noFill/>
                    </a:lnT>
                    <a:lnB>
                      <a:noFill/>
                    </a:lnB>
                  </a:tcPr>
                </a:tc>
              </a:tr>
              <a:tr h="353258">
                <a:tc>
                  <a:txBody>
                    <a:bodyPr/>
                    <a:lstStyle/>
                    <a:p>
                      <a:r>
                        <a:rPr lang="en-US" sz="1200" b="1" dirty="0">
                          <a:solidFill>
                            <a:srgbClr val="FF0000"/>
                          </a:solidFill>
                        </a:rPr>
                        <a:t>11/23/2010 7:55:01 AM</a:t>
                      </a:r>
                    </a:p>
                  </a:txBody>
                  <a:tcPr marL="61162" marR="61162" marT="30586" marB="30586" anchor="ctr">
                    <a:lnL>
                      <a:noFill/>
                    </a:lnL>
                    <a:lnR>
                      <a:noFill/>
                    </a:lnR>
                    <a:lnT>
                      <a:noFill/>
                    </a:lnT>
                    <a:lnB>
                      <a:noFill/>
                    </a:lnB>
                  </a:tcPr>
                </a:tc>
                <a:tc>
                  <a:txBody>
                    <a:bodyPr/>
                    <a:lstStyle/>
                    <a:p>
                      <a:r>
                        <a:rPr lang="en-US" sz="1200" b="1" dirty="0">
                          <a:solidFill>
                            <a:srgbClr val="FF0000"/>
                          </a:solidFill>
                        </a:rPr>
                        <a:t>shared pool (1):</a:t>
                      </a:r>
                    </a:p>
                  </a:txBody>
                  <a:tcPr marL="61162" marR="61162" marT="30586" marB="30586" anchor="ctr">
                    <a:lnL>
                      <a:noFill/>
                    </a:lnL>
                    <a:lnR>
                      <a:noFill/>
                    </a:lnR>
                    <a:lnT>
                      <a:noFill/>
                    </a:lnT>
                    <a:lnB>
                      <a:noFill/>
                    </a:lnB>
                  </a:tcPr>
                </a:tc>
                <a:tc>
                  <a:txBody>
                    <a:bodyPr/>
                    <a:lstStyle/>
                    <a:p>
                      <a:r>
                        <a:rPr lang="en-US" sz="1200" b="1">
                          <a:solidFill>
                            <a:srgbClr val="FF0000"/>
                          </a:solidFill>
                        </a:rPr>
                        <a:t>CCursor</a:t>
                      </a:r>
                    </a:p>
                  </a:txBody>
                  <a:tcPr marL="61162" marR="61162" marT="30586" marB="30586" anchor="ctr">
                    <a:lnL>
                      <a:noFill/>
                    </a:lnL>
                    <a:lnR>
                      <a:noFill/>
                    </a:lnR>
                    <a:lnT>
                      <a:noFill/>
                    </a:lnT>
                    <a:lnB>
                      <a:noFill/>
                    </a:lnB>
                  </a:tcPr>
                </a:tc>
                <a:tc>
                  <a:txBody>
                    <a:bodyPr/>
                    <a:lstStyle/>
                    <a:p>
                      <a:pPr algn="r"/>
                      <a:r>
                        <a:rPr lang="en-US" sz="1200" b="1">
                          <a:solidFill>
                            <a:srgbClr val="FF0000"/>
                          </a:solidFill>
                        </a:rPr>
                        <a:t>178.25</a:t>
                      </a:r>
                    </a:p>
                  </a:txBody>
                  <a:tcPr marL="61162" marR="61162" marT="30586" marB="30586" anchor="ctr">
                    <a:lnL>
                      <a:noFill/>
                    </a:lnL>
                    <a:lnR>
                      <a:noFill/>
                    </a:lnR>
                    <a:lnT>
                      <a:noFill/>
                    </a:lnT>
                    <a:lnB>
                      <a:noFill/>
                    </a:lnB>
                  </a:tcPr>
                </a:tc>
              </a:tr>
              <a:tr h="353258">
                <a:tc>
                  <a:txBody>
                    <a:bodyPr/>
                    <a:lstStyle/>
                    <a:p>
                      <a:r>
                        <a:rPr lang="en-US" sz="1200" b="1">
                          <a:solidFill>
                            <a:srgbClr val="FF0000"/>
                          </a:solidFill>
                        </a:rPr>
                        <a:t>11/23/2010 7:55:01 AM</a:t>
                      </a:r>
                    </a:p>
                  </a:txBody>
                  <a:tcPr marL="61162" marR="61162" marT="30586" marB="30586" anchor="ctr">
                    <a:lnL>
                      <a:noFill/>
                    </a:lnL>
                    <a:lnR>
                      <a:noFill/>
                    </a:lnR>
                    <a:lnT>
                      <a:noFill/>
                    </a:lnT>
                    <a:lnB>
                      <a:noFill/>
                    </a:lnB>
                  </a:tcPr>
                </a:tc>
                <a:tc>
                  <a:txBody>
                    <a:bodyPr/>
                    <a:lstStyle/>
                    <a:p>
                      <a:r>
                        <a:rPr lang="en-US" sz="1200" b="1" dirty="0">
                          <a:solidFill>
                            <a:srgbClr val="FF0000"/>
                          </a:solidFill>
                        </a:rPr>
                        <a:t>shared pool (1):</a:t>
                      </a:r>
                    </a:p>
                  </a:txBody>
                  <a:tcPr marL="61162" marR="61162" marT="30586" marB="30586" anchor="ctr">
                    <a:lnL>
                      <a:noFill/>
                    </a:lnL>
                    <a:lnR>
                      <a:noFill/>
                    </a:lnR>
                    <a:lnT>
                      <a:noFill/>
                    </a:lnT>
                    <a:lnB>
                      <a:noFill/>
                    </a:lnB>
                  </a:tcPr>
                </a:tc>
                <a:tc>
                  <a:txBody>
                    <a:bodyPr/>
                    <a:lstStyle/>
                    <a:p>
                      <a:r>
                        <a:rPr lang="en-US" sz="1200" b="1">
                          <a:solidFill>
                            <a:srgbClr val="FF0000"/>
                          </a:solidFill>
                        </a:rPr>
                        <a:t>PCursor</a:t>
                      </a:r>
                    </a:p>
                  </a:txBody>
                  <a:tcPr marL="61162" marR="61162" marT="30586" marB="30586" anchor="ctr">
                    <a:lnL>
                      <a:noFill/>
                    </a:lnL>
                    <a:lnR>
                      <a:noFill/>
                    </a:lnR>
                    <a:lnT>
                      <a:noFill/>
                    </a:lnT>
                    <a:lnB>
                      <a:noFill/>
                    </a:lnB>
                  </a:tcPr>
                </a:tc>
                <a:tc>
                  <a:txBody>
                    <a:bodyPr/>
                    <a:lstStyle/>
                    <a:p>
                      <a:pPr algn="r"/>
                      <a:r>
                        <a:rPr lang="en-US" sz="1200" b="1">
                          <a:solidFill>
                            <a:srgbClr val="FF0000"/>
                          </a:solidFill>
                        </a:rPr>
                        <a:t>53.07</a:t>
                      </a:r>
                    </a:p>
                  </a:txBody>
                  <a:tcPr marL="61162" marR="61162" marT="30586" marB="30586" anchor="ctr">
                    <a:lnL>
                      <a:noFill/>
                    </a:lnL>
                    <a:lnR>
                      <a:noFill/>
                    </a:lnR>
                    <a:lnT>
                      <a:noFill/>
                    </a:lnT>
                    <a:lnB>
                      <a:noFill/>
                    </a:lnB>
                  </a:tcPr>
                </a:tc>
              </a:tr>
              <a:tr h="353258">
                <a:tc>
                  <a:txBody>
                    <a:bodyPr/>
                    <a:lstStyle/>
                    <a:p>
                      <a:r>
                        <a:rPr lang="en-US" sz="1200" b="1">
                          <a:solidFill>
                            <a:srgbClr val="FF0000"/>
                          </a:solidFill>
                        </a:rPr>
                        <a:t>11/23/2010 7:55:01 AM</a:t>
                      </a:r>
                    </a:p>
                  </a:txBody>
                  <a:tcPr marL="61162" marR="61162" marT="30586" marB="30586" anchor="ctr">
                    <a:lnL>
                      <a:noFill/>
                    </a:lnL>
                    <a:lnR>
                      <a:noFill/>
                    </a:lnR>
                    <a:lnT>
                      <a:noFill/>
                    </a:lnT>
                    <a:lnB>
                      <a:noFill/>
                    </a:lnB>
                  </a:tcPr>
                </a:tc>
                <a:tc>
                  <a:txBody>
                    <a:bodyPr/>
                    <a:lstStyle/>
                    <a:p>
                      <a:r>
                        <a:rPr lang="en-US" sz="1200" b="1" dirty="0">
                          <a:solidFill>
                            <a:srgbClr val="FF0000"/>
                          </a:solidFill>
                        </a:rPr>
                        <a:t>shared pool (1):</a:t>
                      </a:r>
                    </a:p>
                  </a:txBody>
                  <a:tcPr marL="61162" marR="61162" marT="30586" marB="30586" anchor="ctr">
                    <a:lnL>
                      <a:noFill/>
                    </a:lnL>
                    <a:lnR>
                      <a:noFill/>
                    </a:lnR>
                    <a:lnT>
                      <a:noFill/>
                    </a:lnT>
                    <a:lnB>
                      <a:noFill/>
                    </a:lnB>
                  </a:tcPr>
                </a:tc>
                <a:tc>
                  <a:txBody>
                    <a:bodyPr/>
                    <a:lstStyle/>
                    <a:p>
                      <a:r>
                        <a:rPr lang="en-US" sz="1200" b="1" dirty="0" err="1">
                          <a:solidFill>
                            <a:srgbClr val="FF0000"/>
                          </a:solidFill>
                        </a:rPr>
                        <a:t>sql</a:t>
                      </a:r>
                      <a:r>
                        <a:rPr lang="en-US" sz="1200" b="1" dirty="0">
                          <a:solidFill>
                            <a:srgbClr val="FF0000"/>
                          </a:solidFill>
                        </a:rPr>
                        <a:t> </a:t>
                      </a:r>
                      <a:r>
                        <a:rPr lang="en-US" sz="1200" b="1" dirty="0" err="1">
                          <a:solidFill>
                            <a:srgbClr val="FF0000"/>
                          </a:solidFill>
                        </a:rPr>
                        <a:t>area:PLSQL</a:t>
                      </a:r>
                      <a:endParaRPr lang="en-US" sz="1200" b="1" dirty="0">
                        <a:solidFill>
                          <a:srgbClr val="FF0000"/>
                        </a:solidFill>
                      </a:endParaRPr>
                    </a:p>
                  </a:txBody>
                  <a:tcPr marL="61162" marR="61162" marT="30586" marB="30586" anchor="ctr">
                    <a:lnL>
                      <a:noFill/>
                    </a:lnL>
                    <a:lnR>
                      <a:noFill/>
                    </a:lnR>
                    <a:lnT>
                      <a:noFill/>
                    </a:lnT>
                    <a:lnB>
                      <a:noFill/>
                    </a:lnB>
                  </a:tcPr>
                </a:tc>
                <a:tc>
                  <a:txBody>
                    <a:bodyPr/>
                    <a:lstStyle/>
                    <a:p>
                      <a:pPr algn="r"/>
                      <a:r>
                        <a:rPr lang="en-US" sz="1200" b="1">
                          <a:solidFill>
                            <a:srgbClr val="FF0000"/>
                          </a:solidFill>
                        </a:rPr>
                        <a:t>10.06</a:t>
                      </a:r>
                    </a:p>
                  </a:txBody>
                  <a:tcPr marL="61162" marR="61162" marT="30586" marB="30586" anchor="ctr">
                    <a:lnL>
                      <a:noFill/>
                    </a:lnL>
                    <a:lnR>
                      <a:noFill/>
                    </a:lnR>
                    <a:lnT>
                      <a:noFill/>
                    </a:lnT>
                    <a:lnB>
                      <a:noFill/>
                    </a:lnB>
                  </a:tcPr>
                </a:tc>
              </a:tr>
              <a:tr h="353258">
                <a:tc>
                  <a:txBody>
                    <a:bodyPr/>
                    <a:lstStyle/>
                    <a:p>
                      <a:r>
                        <a:rPr lang="en-US" sz="1200" b="1" dirty="0">
                          <a:solidFill>
                            <a:srgbClr val="FF0000"/>
                          </a:solidFill>
                        </a:rPr>
                        <a:t>11/23/2010 7:55:01 AM</a:t>
                      </a:r>
                    </a:p>
                  </a:txBody>
                  <a:tcPr marL="61162" marR="61162" marT="30586" marB="30586" anchor="ctr">
                    <a:lnL>
                      <a:noFill/>
                    </a:lnL>
                    <a:lnR>
                      <a:noFill/>
                    </a:lnR>
                    <a:lnT>
                      <a:noFill/>
                    </a:lnT>
                    <a:lnB>
                      <a:noFill/>
                    </a:lnB>
                  </a:tcPr>
                </a:tc>
                <a:tc>
                  <a:txBody>
                    <a:bodyPr/>
                    <a:lstStyle/>
                    <a:p>
                      <a:r>
                        <a:rPr lang="en-US" sz="1200" b="1">
                          <a:solidFill>
                            <a:srgbClr val="FF0000"/>
                          </a:solidFill>
                        </a:rPr>
                        <a:t>shared pool (1):</a:t>
                      </a:r>
                    </a:p>
                  </a:txBody>
                  <a:tcPr marL="61162" marR="61162" marT="30586" marB="30586" anchor="ctr">
                    <a:lnL>
                      <a:noFill/>
                    </a:lnL>
                    <a:lnR>
                      <a:noFill/>
                    </a:lnR>
                    <a:lnT>
                      <a:noFill/>
                    </a:lnT>
                    <a:lnB>
                      <a:noFill/>
                    </a:lnB>
                  </a:tcPr>
                </a:tc>
                <a:tc>
                  <a:txBody>
                    <a:bodyPr/>
                    <a:lstStyle/>
                    <a:p>
                      <a:r>
                        <a:rPr lang="en-US" sz="1200" b="1" dirty="0">
                          <a:solidFill>
                            <a:srgbClr val="FF0000"/>
                          </a:solidFill>
                        </a:rPr>
                        <a:t>Cursor Stats</a:t>
                      </a:r>
                    </a:p>
                  </a:txBody>
                  <a:tcPr marL="61162" marR="61162" marT="30586" marB="30586" anchor="ctr">
                    <a:lnL>
                      <a:noFill/>
                    </a:lnL>
                    <a:lnR>
                      <a:noFill/>
                    </a:lnR>
                    <a:lnT>
                      <a:noFill/>
                    </a:lnT>
                    <a:lnB>
                      <a:noFill/>
                    </a:lnB>
                  </a:tcPr>
                </a:tc>
                <a:tc>
                  <a:txBody>
                    <a:bodyPr/>
                    <a:lstStyle/>
                    <a:p>
                      <a:pPr algn="r"/>
                      <a:r>
                        <a:rPr lang="en-US" sz="1200" b="1" dirty="0">
                          <a:solidFill>
                            <a:srgbClr val="FF0000"/>
                          </a:solidFill>
                        </a:rPr>
                        <a:t>7.66</a:t>
                      </a:r>
                    </a:p>
                  </a:txBody>
                  <a:tcPr marL="61162" marR="61162" marT="30586" marB="30586" anchor="ctr">
                    <a:lnL>
                      <a:noFill/>
                    </a:lnL>
                    <a:lnR>
                      <a:noFill/>
                    </a:lnR>
                    <a:lnT>
                      <a:noFill/>
                    </a:lnT>
                    <a:lnB>
                      <a:noFill/>
                    </a:lnB>
                  </a:tcPr>
                </a:tc>
              </a:tr>
            </a:tbl>
          </a:graphicData>
        </a:graphic>
      </p:graphicFrame>
      <p:sp>
        <p:nvSpPr>
          <p:cNvPr id="33839" name="Rectangle 2"/>
          <p:cNvSpPr>
            <a:spLocks noChangeArrowheads="1"/>
          </p:cNvSpPr>
          <p:nvPr/>
        </p:nvSpPr>
        <p:spPr bwMode="auto">
          <a:xfrm>
            <a:off x="1524000" y="457200"/>
            <a:ext cx="5486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t>select mon_date, subpool, name, mb from dbaperf.mon_shared_pool_alloc_detail </a:t>
            </a:r>
            <a:br>
              <a:rPr lang="en-US" altLang="en-US" b="1"/>
            </a:br>
            <a:r>
              <a:rPr lang="en-US" altLang="en-US" b="1"/>
              <a:t>where ( name like 'sql%' or name like '%Cursor%')</a:t>
            </a:r>
            <a:br>
              <a:rPr lang="en-US" altLang="en-US" b="1"/>
            </a:br>
            <a:r>
              <a:rPr lang="en-US" altLang="en-US" b="1"/>
              <a:t>order by mon_date desc, mb desc, subpool </a:t>
            </a:r>
            <a:r>
              <a:rPr lang="en-US" altLang="en-US"/>
              <a:t/>
            </a:r>
            <a:br>
              <a:rPr lang="en-US" altLang="en-US"/>
            </a:br>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782049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81000" y="381000"/>
            <a:ext cx="7620000" cy="639762"/>
          </a:xfrm>
          <a:prstGeom prst="rect">
            <a:avLst/>
          </a:prstGeom>
        </p:spPr>
        <p:txBody>
          <a:bodyPr>
            <a:normAutofit fontScale="97500"/>
          </a:bodyPr>
          <a:lst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ill Sans MT"/>
              </a:defRPr>
            </a:lvl2pPr>
            <a:lvl3pPr algn="l" rtl="0" eaLnBrk="0" fontAlgn="base" hangingPunct="0">
              <a:spcBef>
                <a:spcPct val="0"/>
              </a:spcBef>
              <a:spcAft>
                <a:spcPct val="0"/>
              </a:spcAft>
              <a:defRPr sz="3600">
                <a:solidFill>
                  <a:schemeClr val="tx1"/>
                </a:solidFill>
                <a:latin typeface="Gill Sans MT"/>
              </a:defRPr>
            </a:lvl3pPr>
            <a:lvl4pPr algn="l" rtl="0" eaLnBrk="0" fontAlgn="base" hangingPunct="0">
              <a:spcBef>
                <a:spcPct val="0"/>
              </a:spcBef>
              <a:spcAft>
                <a:spcPct val="0"/>
              </a:spcAft>
              <a:defRPr sz="3600">
                <a:solidFill>
                  <a:schemeClr val="tx1"/>
                </a:solidFill>
                <a:latin typeface="Gill Sans MT"/>
              </a:defRPr>
            </a:lvl4pPr>
            <a:lvl5pPr algn="l" rtl="0" eaLnBrk="0" fontAlgn="base" hangingPunct="0">
              <a:spcBef>
                <a:spcPct val="0"/>
              </a:spcBef>
              <a:spcAft>
                <a:spcPct val="0"/>
              </a:spcAft>
              <a:defRPr sz="3600">
                <a:solidFill>
                  <a:schemeClr val="tx1"/>
                </a:solidFill>
                <a:latin typeface="Gill Sans MT"/>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sz="2800" b="1" dirty="0" smtClean="0"/>
              <a:t>12c custom monitoring </a:t>
            </a:r>
          </a:p>
        </p:txBody>
      </p:sp>
      <p:sp>
        <p:nvSpPr>
          <p:cNvPr id="3" name="TextBox 2"/>
          <p:cNvSpPr txBox="1"/>
          <p:nvPr/>
        </p:nvSpPr>
        <p:spPr>
          <a:xfrm>
            <a:off x="685800" y="4419600"/>
            <a:ext cx="7391400" cy="646331"/>
          </a:xfrm>
          <a:prstGeom prst="rect">
            <a:avLst/>
          </a:prstGeom>
          <a:noFill/>
        </p:spPr>
        <p:txBody>
          <a:bodyPr wrap="square" rtlCol="0">
            <a:spAutoFit/>
          </a:bodyPr>
          <a:lstStyle/>
          <a:p>
            <a:r>
              <a:rPr lang="en-US" b="1" dirty="0" smtClean="0">
                <a:solidFill>
                  <a:srgbClr val="0000FF"/>
                </a:solidFill>
              </a:rPr>
              <a:t>One pluggable database can chew up shared pool and take away space from other PDBs attempting to run in the container.</a:t>
            </a:r>
            <a:endParaRPr lang="en-US" b="1" dirty="0">
              <a:solidFill>
                <a:srgbClr val="0000FF"/>
              </a:solidFill>
            </a:endParaRPr>
          </a:p>
        </p:txBody>
      </p:sp>
    </p:spTree>
    <p:extLst>
      <p:ext uri="{BB962C8B-B14F-4D97-AF65-F5344CB8AC3E}">
        <p14:creationId xmlns:p14="http://schemas.microsoft.com/office/powerpoint/2010/main" val="2183741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381000"/>
            <a:ext cx="7620000" cy="639762"/>
          </a:xfrm>
          <a:prstGeom prst="rect">
            <a:avLst/>
          </a:prstGeom>
        </p:spPr>
        <p:txBody>
          <a:bodyPr>
            <a:normAutofit fontScale="97500"/>
          </a:bodyPr>
          <a:lst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ill Sans MT"/>
              </a:defRPr>
            </a:lvl2pPr>
            <a:lvl3pPr algn="l" rtl="0" eaLnBrk="0" fontAlgn="base" hangingPunct="0">
              <a:spcBef>
                <a:spcPct val="0"/>
              </a:spcBef>
              <a:spcAft>
                <a:spcPct val="0"/>
              </a:spcAft>
              <a:defRPr sz="3600">
                <a:solidFill>
                  <a:schemeClr val="tx1"/>
                </a:solidFill>
                <a:latin typeface="Gill Sans MT"/>
              </a:defRPr>
            </a:lvl3pPr>
            <a:lvl4pPr algn="l" rtl="0" eaLnBrk="0" fontAlgn="base" hangingPunct="0">
              <a:spcBef>
                <a:spcPct val="0"/>
              </a:spcBef>
              <a:spcAft>
                <a:spcPct val="0"/>
              </a:spcAft>
              <a:defRPr sz="3600">
                <a:solidFill>
                  <a:schemeClr val="tx1"/>
                </a:solidFill>
                <a:latin typeface="Gill Sans MT"/>
              </a:defRPr>
            </a:lvl4pPr>
            <a:lvl5pPr algn="l" rtl="0" eaLnBrk="0" fontAlgn="base" hangingPunct="0">
              <a:spcBef>
                <a:spcPct val="0"/>
              </a:spcBef>
              <a:spcAft>
                <a:spcPct val="0"/>
              </a:spcAft>
              <a:defRPr sz="3600">
                <a:solidFill>
                  <a:schemeClr val="tx1"/>
                </a:solidFill>
                <a:latin typeface="Gill Sans MT"/>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sz="2800" b="1" dirty="0" smtClean="0"/>
              <a:t>12c custom monitoring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74406"/>
            <a:ext cx="7162800" cy="530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9141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828800"/>
            <a:ext cx="6553200" cy="1938992"/>
          </a:xfrm>
          <a:prstGeom prst="rect">
            <a:avLst/>
          </a:prstGeom>
          <a:noFill/>
        </p:spPr>
        <p:txBody>
          <a:bodyPr wrap="square" rtlCol="0">
            <a:spAutoFit/>
          </a:bodyPr>
          <a:lstStyle/>
          <a:p>
            <a:r>
              <a:rPr lang="en-US" sz="2400" dirty="0" smtClean="0"/>
              <a:t>Some kind of reference to KGLH0 / HD replacing </a:t>
            </a:r>
            <a:r>
              <a:rPr lang="en-US" sz="2400" dirty="0" err="1" smtClean="0"/>
              <a:t>PCursor</a:t>
            </a:r>
            <a:r>
              <a:rPr lang="en-US" sz="2400" dirty="0" smtClean="0"/>
              <a:t>/</a:t>
            </a:r>
            <a:r>
              <a:rPr lang="en-US" sz="2400" dirty="0" err="1" smtClean="0"/>
              <a:t>CCursor</a:t>
            </a:r>
            <a:r>
              <a:rPr lang="en-US" sz="2400" dirty="0" smtClean="0"/>
              <a:t> from 11.1 to 11.2 and on … </a:t>
            </a:r>
          </a:p>
          <a:p>
            <a:endParaRPr lang="en-US" sz="2400" dirty="0"/>
          </a:p>
          <a:p>
            <a:r>
              <a:rPr lang="en-US" sz="2400" dirty="0" smtClean="0"/>
              <a:t>??? KGLH0 is/was </a:t>
            </a:r>
            <a:r>
              <a:rPr lang="en-US" sz="2400" dirty="0" err="1" smtClean="0"/>
              <a:t>PCursor</a:t>
            </a:r>
            <a:r>
              <a:rPr lang="en-US" sz="2400" dirty="0" smtClean="0"/>
              <a:t> maybe</a:t>
            </a:r>
          </a:p>
          <a:p>
            <a:r>
              <a:rPr lang="en-US" sz="2400" dirty="0" smtClean="0"/>
              <a:t>??? KGLHD is/was </a:t>
            </a:r>
            <a:r>
              <a:rPr lang="en-US" sz="2400" dirty="0" err="1" smtClean="0"/>
              <a:t>CCursor</a:t>
            </a:r>
            <a:r>
              <a:rPr lang="en-US" sz="2400" dirty="0" smtClean="0"/>
              <a:t> maybe</a:t>
            </a:r>
            <a:endParaRPr lang="en-US" sz="2400" dirty="0"/>
          </a:p>
        </p:txBody>
      </p:sp>
      <p:sp>
        <p:nvSpPr>
          <p:cNvPr id="6" name="Title 1"/>
          <p:cNvSpPr txBox="1">
            <a:spLocks/>
          </p:cNvSpPr>
          <p:nvPr/>
        </p:nvSpPr>
        <p:spPr>
          <a:xfrm>
            <a:off x="685800" y="838200"/>
            <a:ext cx="7620000" cy="639762"/>
          </a:xfrm>
          <a:prstGeom prst="rect">
            <a:avLst/>
          </a:prstGeom>
        </p:spPr>
        <p:txBody>
          <a:bodyPr>
            <a:normAutofit fontScale="75000" lnSpcReduction="20000"/>
          </a:bodyPr>
          <a:lst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ill Sans MT"/>
              </a:defRPr>
            </a:lvl2pPr>
            <a:lvl3pPr algn="l" rtl="0" eaLnBrk="0" fontAlgn="base" hangingPunct="0">
              <a:spcBef>
                <a:spcPct val="0"/>
              </a:spcBef>
              <a:spcAft>
                <a:spcPct val="0"/>
              </a:spcAft>
              <a:defRPr sz="3600">
                <a:solidFill>
                  <a:schemeClr val="tx1"/>
                </a:solidFill>
                <a:latin typeface="Gill Sans MT"/>
              </a:defRPr>
            </a:lvl3pPr>
            <a:lvl4pPr algn="l" rtl="0" eaLnBrk="0" fontAlgn="base" hangingPunct="0">
              <a:spcBef>
                <a:spcPct val="0"/>
              </a:spcBef>
              <a:spcAft>
                <a:spcPct val="0"/>
              </a:spcAft>
              <a:defRPr sz="3600">
                <a:solidFill>
                  <a:schemeClr val="tx1"/>
                </a:solidFill>
                <a:latin typeface="Gill Sans MT"/>
              </a:defRPr>
            </a:lvl4pPr>
            <a:lvl5pPr algn="l" rtl="0" eaLnBrk="0" fontAlgn="base" hangingPunct="0">
              <a:spcBef>
                <a:spcPct val="0"/>
              </a:spcBef>
              <a:spcAft>
                <a:spcPct val="0"/>
              </a:spcAft>
              <a:defRPr sz="3600">
                <a:solidFill>
                  <a:schemeClr val="tx1"/>
                </a:solidFill>
                <a:latin typeface="Gill Sans MT"/>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sz="2800" b="1" dirty="0" smtClean="0"/>
              <a:t>Where or where has my </a:t>
            </a:r>
          </a:p>
          <a:p>
            <a:pPr eaLnBrk="1" fontAlgn="auto" hangingPunct="1">
              <a:spcAft>
                <a:spcPts val="0"/>
              </a:spcAft>
              <a:defRPr/>
            </a:pPr>
            <a:r>
              <a:rPr lang="en-US" sz="2800" b="1" dirty="0" smtClean="0"/>
              <a:t>little PCURSOR/CCURSOR GONE?</a:t>
            </a:r>
          </a:p>
        </p:txBody>
      </p:sp>
    </p:spTree>
    <p:extLst>
      <p:ext uri="{BB962C8B-B14F-4D97-AF65-F5344CB8AC3E}">
        <p14:creationId xmlns:p14="http://schemas.microsoft.com/office/powerpoint/2010/main" val="37463047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868362"/>
          </a:xfrm>
        </p:spPr>
        <p:txBody>
          <a:bodyPr>
            <a:normAutofit fontScale="90000"/>
          </a:bodyPr>
          <a:lstStyle/>
          <a:p>
            <a:pPr eaLnBrk="1" fontAlgn="auto" hangingPunct="1">
              <a:spcAft>
                <a:spcPts val="0"/>
              </a:spcAft>
              <a:defRPr/>
            </a:pPr>
            <a:r>
              <a:rPr lang="en-US" sz="2800" b="1" dirty="0" err="1" smtClean="0">
                <a:solidFill>
                  <a:srgbClr val="0000FF"/>
                </a:solidFill>
              </a:rPr>
              <a:t>Heapdumps</a:t>
            </a:r>
            <a:r>
              <a:rPr lang="en-US" sz="2800" b="1" dirty="0" smtClean="0">
                <a:solidFill>
                  <a:srgbClr val="0000FF"/>
                </a:solidFill>
              </a:rPr>
              <a:t> and other potentially dangerous queries … </a:t>
            </a:r>
          </a:p>
        </p:txBody>
      </p:sp>
      <p:sp>
        <p:nvSpPr>
          <p:cNvPr id="3" name="Content Placeholder 2"/>
          <p:cNvSpPr>
            <a:spLocks noGrp="1"/>
          </p:cNvSpPr>
          <p:nvPr>
            <p:ph idx="1"/>
          </p:nvPr>
        </p:nvSpPr>
        <p:spPr>
          <a:xfrm>
            <a:off x="457200" y="1219200"/>
            <a:ext cx="8229600" cy="4983163"/>
          </a:xfrm>
        </p:spPr>
        <p:txBody>
          <a:bodyPr rtlCol="0">
            <a:normAutofit fontScale="85000" lnSpcReduction="10000"/>
          </a:bodyPr>
          <a:lstStyle/>
          <a:p>
            <a:pPr marL="0" indent="0" eaLnBrk="1" fontAlgn="auto" hangingPunct="1">
              <a:spcAft>
                <a:spcPts val="0"/>
              </a:spcAft>
              <a:buFont typeface="Arial" charset="0"/>
              <a:buNone/>
              <a:defRPr/>
            </a:pPr>
            <a:r>
              <a:rPr lang="en-US" b="1" dirty="0" err="1" smtClean="0"/>
              <a:t>Heapdumping</a:t>
            </a:r>
            <a:r>
              <a:rPr lang="en-US" b="1" dirty="0" smtClean="0"/>
              <a:t> and various querying can lock the memory areas or hold latches.  Please use with caution if at all on a busy system.  You should really get familiar with some of these techniques on a test system.</a:t>
            </a:r>
          </a:p>
          <a:p>
            <a:pPr marL="0" indent="0" eaLnBrk="1" fontAlgn="auto" hangingPunct="1">
              <a:spcAft>
                <a:spcPts val="0"/>
              </a:spcAft>
              <a:buFont typeface="Arial" charset="0"/>
              <a:buNone/>
              <a:defRPr/>
            </a:pPr>
            <a:endParaRPr lang="en-US" b="1" dirty="0"/>
          </a:p>
          <a:p>
            <a:pPr marL="0" indent="0" eaLnBrk="1" fontAlgn="auto" hangingPunct="1">
              <a:spcAft>
                <a:spcPts val="0"/>
              </a:spcAft>
              <a:buFont typeface="Arial" charset="0"/>
              <a:buNone/>
              <a:defRPr/>
            </a:pPr>
            <a:r>
              <a:rPr lang="en-US" b="1" dirty="0" smtClean="0"/>
              <a:t>Julian Dyke … </a:t>
            </a:r>
            <a:r>
              <a:rPr lang="en-US" b="1" dirty="0" smtClean="0">
                <a:hlinkClick r:id="rId2"/>
              </a:rPr>
              <a:t>http://www.juliandyke.com/Diagnostics/Dumps/Dumps.html</a:t>
            </a:r>
            <a:endParaRPr lang="en-US" b="1" dirty="0" smtClean="0"/>
          </a:p>
          <a:p>
            <a:pPr marL="0" indent="0" eaLnBrk="1" fontAlgn="auto" hangingPunct="1">
              <a:spcAft>
                <a:spcPts val="0"/>
              </a:spcAft>
              <a:buFont typeface="Arial" charset="0"/>
              <a:buNone/>
              <a:defRPr/>
            </a:pPr>
            <a:r>
              <a:rPr lang="en-US" b="1" dirty="0" smtClean="0"/>
              <a:t>Jonathan Lewis Core Internals</a:t>
            </a:r>
          </a:p>
          <a:p>
            <a:pPr lvl="1" indent="-274320" eaLnBrk="1" fontAlgn="auto" hangingPunct="1">
              <a:spcAft>
                <a:spcPts val="0"/>
              </a:spcAft>
              <a:defRPr/>
            </a:pPr>
            <a:r>
              <a:rPr lang="en-US" sz="1300" b="1" dirty="0" smtClean="0">
                <a:latin typeface="r_ansi" pitchFamily="49" charset="0"/>
              </a:rPr>
              <a:t>$ </a:t>
            </a:r>
            <a:r>
              <a:rPr lang="en-US" sz="1300" b="1" dirty="0" err="1">
                <a:latin typeface="r_ansi" pitchFamily="49" charset="0"/>
              </a:rPr>
              <a:t>sqlplus</a:t>
            </a:r>
            <a:r>
              <a:rPr lang="en-US" sz="1300" b="1" dirty="0">
                <a:latin typeface="r_ansi" pitchFamily="49" charset="0"/>
              </a:rPr>
              <a:t> / as </a:t>
            </a:r>
            <a:r>
              <a:rPr lang="en-US" sz="1300" b="1" dirty="0" err="1">
                <a:latin typeface="r_ansi" pitchFamily="49" charset="0"/>
              </a:rPr>
              <a:t>sysdba</a:t>
            </a:r>
            <a:endParaRPr lang="en-US" sz="1300" b="1" dirty="0">
              <a:latin typeface="r_ansi" pitchFamily="49" charset="0"/>
            </a:endParaRPr>
          </a:p>
          <a:p>
            <a:pPr lvl="1" indent="-274320" eaLnBrk="1" fontAlgn="auto" hangingPunct="1">
              <a:spcAft>
                <a:spcPts val="0"/>
              </a:spcAft>
              <a:defRPr/>
            </a:pPr>
            <a:r>
              <a:rPr lang="fr-FR" sz="1300" b="1" dirty="0" smtClean="0">
                <a:latin typeface="r_ansi" pitchFamily="49" charset="0"/>
              </a:rPr>
              <a:t>SQL*Plus</a:t>
            </a:r>
            <a:r>
              <a:rPr lang="fr-FR" sz="1300" b="1" dirty="0">
                <a:latin typeface="r_ansi" pitchFamily="49" charset="0"/>
              </a:rPr>
              <a:t>: Release 11.1.0.7.0 - Production on Mon </a:t>
            </a:r>
            <a:r>
              <a:rPr lang="fr-FR" sz="1300" b="1" dirty="0" err="1">
                <a:latin typeface="r_ansi" pitchFamily="49" charset="0"/>
              </a:rPr>
              <a:t>Nov</a:t>
            </a:r>
            <a:r>
              <a:rPr lang="fr-FR" sz="1300" b="1" dirty="0">
                <a:latin typeface="r_ansi" pitchFamily="49" charset="0"/>
              </a:rPr>
              <a:t> 22 11:08:05 2010</a:t>
            </a:r>
          </a:p>
          <a:p>
            <a:pPr lvl="1" indent="-274320" eaLnBrk="1" fontAlgn="auto" hangingPunct="1">
              <a:spcAft>
                <a:spcPts val="0"/>
              </a:spcAft>
              <a:defRPr/>
            </a:pPr>
            <a:endParaRPr lang="en-US" sz="800" b="1" dirty="0">
              <a:latin typeface="r_ansi" pitchFamily="49" charset="0"/>
            </a:endParaRPr>
          </a:p>
          <a:p>
            <a:pPr lvl="1" indent="-274320" eaLnBrk="1" fontAlgn="auto" hangingPunct="1">
              <a:spcAft>
                <a:spcPts val="0"/>
              </a:spcAft>
              <a:defRPr/>
            </a:pPr>
            <a:r>
              <a:rPr lang="en-US" sz="1700" b="1" dirty="0">
                <a:latin typeface="r_ansi" pitchFamily="49" charset="0"/>
              </a:rPr>
              <a:t>SQL&gt; alter session set events 'immediate trace name </a:t>
            </a:r>
            <a:r>
              <a:rPr lang="en-US" sz="1700" b="1" dirty="0" err="1">
                <a:latin typeface="r_ansi" pitchFamily="49" charset="0"/>
              </a:rPr>
              <a:t>heapdump</a:t>
            </a:r>
            <a:r>
              <a:rPr lang="en-US" sz="1700" b="1" dirty="0">
                <a:latin typeface="r_ansi" pitchFamily="49" charset="0"/>
              </a:rPr>
              <a:t> level 2050';</a:t>
            </a:r>
            <a:endParaRPr lang="en-US" sz="1700" b="1" dirty="0" smtClean="0">
              <a:latin typeface="r_ansi" pitchFamily="49" charset="0"/>
            </a:endParaRPr>
          </a:p>
          <a:p>
            <a:pPr lvl="1" indent="-274320" eaLnBrk="1" fontAlgn="auto" hangingPunct="1">
              <a:spcAft>
                <a:spcPts val="0"/>
              </a:spcAft>
              <a:defRPr/>
            </a:pPr>
            <a:endParaRPr lang="en-US" sz="800" b="1" dirty="0" smtClean="0">
              <a:latin typeface="r_ansi" pitchFamily="49" charset="0"/>
            </a:endParaRPr>
          </a:p>
          <a:p>
            <a:pPr marL="57150" indent="0" eaLnBrk="1" fontAlgn="auto" hangingPunct="1">
              <a:spcAft>
                <a:spcPts val="0"/>
              </a:spcAft>
              <a:buFont typeface="Arial" charset="0"/>
              <a:buNone/>
              <a:defRPr/>
            </a:pPr>
            <a:r>
              <a:rPr lang="en-US" sz="1800" b="1" dirty="0" smtClean="0">
                <a:latin typeface="+mj-lt"/>
              </a:rPr>
              <a:t>This took over 6 minutes on an almost idle system ( almost 3 gig of shared pool and 8 gig SGA ).  ( Done on clone of production on replicated storage ).</a:t>
            </a:r>
          </a:p>
          <a:p>
            <a:pPr marL="57150" indent="0" eaLnBrk="1" fontAlgn="auto" hangingPunct="1">
              <a:spcAft>
                <a:spcPts val="0"/>
              </a:spcAft>
              <a:buFont typeface="Arial" charset="0"/>
              <a:buNone/>
              <a:defRPr/>
            </a:pPr>
            <a:endParaRPr lang="en-US" sz="1800" b="1" dirty="0">
              <a:latin typeface="+mj-lt"/>
            </a:endParaRPr>
          </a:p>
          <a:p>
            <a:pPr marL="57150" indent="0" eaLnBrk="1" fontAlgn="auto" hangingPunct="1">
              <a:spcAft>
                <a:spcPts val="0"/>
              </a:spcAft>
              <a:buFont typeface="Arial" charset="0"/>
              <a:buNone/>
              <a:defRPr/>
            </a:pPr>
            <a:r>
              <a:rPr lang="pt-BR" sz="1800" b="1" dirty="0"/>
              <a:t>-rw-r----- 1 oracle oinstall 2939057287 Nov 22 11:14 prod_ora_16526.trc</a:t>
            </a:r>
            <a:endParaRPr lang="en-US" sz="1800" b="1" dirty="0" smtClean="0">
              <a:latin typeface="+mj-lt"/>
            </a:endParaRPr>
          </a:p>
          <a:p>
            <a:pPr marL="57150" indent="0" eaLnBrk="1" fontAlgn="auto" hangingPunct="1">
              <a:spcAft>
                <a:spcPts val="0"/>
              </a:spcAft>
              <a:buFont typeface="Arial" charset="0"/>
              <a:buNone/>
              <a:defRPr/>
            </a:pPr>
            <a:endParaRPr lang="en-US" sz="1200" b="1" dirty="0" smtClean="0">
              <a:latin typeface="r_ansi" pitchFamily="49" charset="0"/>
            </a:endParaRPr>
          </a:p>
          <a:p>
            <a:pPr marL="57150" indent="0" eaLnBrk="1" fontAlgn="auto" hangingPunct="1">
              <a:spcAft>
                <a:spcPts val="0"/>
              </a:spcAft>
              <a:buFont typeface="Arial" charset="0"/>
              <a:buNone/>
              <a:defRPr/>
            </a:pPr>
            <a:r>
              <a:rPr lang="en-US" sz="2400" b="1" dirty="0" smtClean="0">
                <a:latin typeface="r_ansi" pitchFamily="49" charset="0"/>
              </a:rPr>
              <a:t>Can also be done with “</a:t>
            </a:r>
            <a:r>
              <a:rPr lang="en-US" sz="2400" b="1" dirty="0" err="1" smtClean="0">
                <a:latin typeface="r_ansi" pitchFamily="49" charset="0"/>
              </a:rPr>
              <a:t>oradebug</a:t>
            </a:r>
            <a:r>
              <a:rPr lang="en-US" sz="2400" b="1" dirty="0" smtClean="0">
                <a:latin typeface="r_ansi" pitchFamily="49" charset="0"/>
              </a:rPr>
              <a:t> dump </a:t>
            </a:r>
            <a:r>
              <a:rPr lang="en-US" sz="2400" b="1" dirty="0" err="1" smtClean="0">
                <a:latin typeface="r_ansi" pitchFamily="49" charset="0"/>
              </a:rPr>
              <a:t>heapdump</a:t>
            </a:r>
            <a:r>
              <a:rPr lang="en-US" sz="2400" b="1" dirty="0" smtClean="0">
                <a:latin typeface="r_ansi" pitchFamily="49" charset="0"/>
              </a:rPr>
              <a:t> 2050”.</a:t>
            </a:r>
            <a:endParaRPr lang="en-US" sz="2400" b="1" dirty="0">
              <a:latin typeface="r_ansi"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477328" y="381000"/>
            <a:ext cx="7924800" cy="6186488"/>
          </a:xfrm>
          <a:prstGeom prst="rect">
            <a:avLst/>
          </a:prstGeom>
          <a:solidFill>
            <a:schemeClr val="tx2">
              <a:lumMod val="10000"/>
              <a:lumOff val="90000"/>
            </a:schemeClr>
          </a:solid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t>******************************************************</a:t>
            </a:r>
          </a:p>
          <a:p>
            <a:pPr eaLnBrk="1" hangingPunct="1"/>
            <a:r>
              <a:rPr lang="en-US" altLang="en-US" b="1" dirty="0"/>
              <a:t>HEAP DUMP heap name="</a:t>
            </a:r>
            <a:r>
              <a:rPr lang="en-US" altLang="en-US" b="1" dirty="0" err="1"/>
              <a:t>sga</a:t>
            </a:r>
            <a:r>
              <a:rPr lang="en-US" altLang="en-US" b="1" dirty="0"/>
              <a:t> heap(1,0)"  </a:t>
            </a:r>
            <a:r>
              <a:rPr lang="en-US" altLang="en-US" b="1" dirty="0" err="1"/>
              <a:t>desc</a:t>
            </a:r>
            <a:r>
              <a:rPr lang="en-US" altLang="en-US" b="1" dirty="0"/>
              <a:t>=0x60049e00</a:t>
            </a:r>
          </a:p>
          <a:p>
            <a:pPr eaLnBrk="1" hangingPunct="1"/>
            <a:r>
              <a:rPr lang="en-US" altLang="en-US" b="1" dirty="0"/>
              <a:t> extent </a:t>
            </a:r>
            <a:r>
              <a:rPr lang="en-US" altLang="en-US" b="1" dirty="0" err="1"/>
              <a:t>sz</a:t>
            </a:r>
            <a:r>
              <a:rPr lang="en-US" altLang="en-US" b="1" dirty="0"/>
              <a:t>=0xfe0 alt=216 het=32767 rec=9 </a:t>
            </a:r>
            <a:r>
              <a:rPr lang="en-US" altLang="en-US" b="1" dirty="0" err="1"/>
              <a:t>flg</a:t>
            </a:r>
            <a:r>
              <a:rPr lang="en-US" altLang="en-US" b="1" dirty="0"/>
              <a:t>=-126 </a:t>
            </a:r>
            <a:r>
              <a:rPr lang="en-US" altLang="en-US" b="1" dirty="0" err="1"/>
              <a:t>opc</a:t>
            </a:r>
            <a:r>
              <a:rPr lang="en-US" altLang="en-US" b="1" dirty="0"/>
              <a:t>=0</a:t>
            </a:r>
          </a:p>
          <a:p>
            <a:pPr eaLnBrk="1" hangingPunct="1"/>
            <a:r>
              <a:rPr lang="en-US" altLang="en-US" b="1" dirty="0"/>
              <a:t> parent=(nil) owner=(nil) </a:t>
            </a:r>
            <a:r>
              <a:rPr lang="en-US" altLang="en-US" b="1" dirty="0" err="1"/>
              <a:t>nex</a:t>
            </a:r>
            <a:r>
              <a:rPr lang="en-US" altLang="en-US" b="1" dirty="0"/>
              <a:t>=(nil) </a:t>
            </a:r>
            <a:r>
              <a:rPr lang="en-US" altLang="en-US" b="1" dirty="0" err="1"/>
              <a:t>xsz</a:t>
            </a:r>
            <a:r>
              <a:rPr lang="en-US" altLang="en-US" b="1" dirty="0"/>
              <a:t>=0x2000000 heap=(nil)</a:t>
            </a:r>
          </a:p>
          <a:p>
            <a:pPr eaLnBrk="1" hangingPunct="1"/>
            <a:r>
              <a:rPr lang="en-US" altLang="en-US" b="1" dirty="0"/>
              <a:t> fl2=0x20, </a:t>
            </a:r>
            <a:r>
              <a:rPr lang="en-US" altLang="en-US" b="1" dirty="0" err="1"/>
              <a:t>nex</a:t>
            </a:r>
            <a:r>
              <a:rPr lang="en-US" altLang="en-US" b="1" dirty="0"/>
              <a:t>=(nil)</a:t>
            </a:r>
          </a:p>
          <a:p>
            <a:pPr eaLnBrk="1" hangingPunct="1"/>
            <a:r>
              <a:rPr lang="en-US" altLang="en-US" b="1" dirty="0"/>
              <a:t> latch set 1 of 1</a:t>
            </a:r>
          </a:p>
          <a:p>
            <a:pPr eaLnBrk="1" hangingPunct="1"/>
            <a:r>
              <a:rPr lang="en-US" altLang="en-US" b="1" dirty="0"/>
              <a:t> durations disabled for this heap</a:t>
            </a:r>
          </a:p>
          <a:p>
            <a:pPr eaLnBrk="1" hangingPunct="1"/>
            <a:r>
              <a:rPr lang="en-US" altLang="en-US" b="1" dirty="0"/>
              <a:t> reserved granules for root 48 (granule size 33554432)</a:t>
            </a:r>
          </a:p>
          <a:p>
            <a:pPr eaLnBrk="1" hangingPunct="1"/>
            <a:r>
              <a:rPr lang="en-US" altLang="en-US" b="1" dirty="0"/>
              <a:t>EXTENT 0 </a:t>
            </a:r>
            <a:r>
              <a:rPr lang="en-US" altLang="en-US" b="1" dirty="0" err="1"/>
              <a:t>addr</a:t>
            </a:r>
            <a:r>
              <a:rPr lang="en-US" altLang="en-US" b="1" dirty="0"/>
              <a:t>=0x298000000</a:t>
            </a:r>
          </a:p>
          <a:p>
            <a:pPr eaLnBrk="1" hangingPunct="1"/>
            <a:r>
              <a:rPr lang="en-US" altLang="en-US" b="1" dirty="0"/>
              <a:t>  Chunk        298000058 </a:t>
            </a:r>
            <a:r>
              <a:rPr lang="en-US" altLang="en-US" b="1" dirty="0" err="1"/>
              <a:t>sz</a:t>
            </a:r>
            <a:r>
              <a:rPr lang="en-US" altLang="en-US" b="1" dirty="0"/>
              <a:t>=       48  R-</a:t>
            </a:r>
            <a:r>
              <a:rPr lang="en-US" altLang="en-US" b="1" dirty="0" err="1"/>
              <a:t>freeable</a:t>
            </a:r>
            <a:r>
              <a:rPr lang="en-US" altLang="en-US" b="1" dirty="0"/>
              <a:t>  "reserved </a:t>
            </a:r>
            <a:r>
              <a:rPr lang="en-US" altLang="en-US" b="1" dirty="0" err="1"/>
              <a:t>stoppe</a:t>
            </a:r>
            <a:r>
              <a:rPr lang="en-US" altLang="en-US" b="1" dirty="0"/>
              <a:t>"</a:t>
            </a:r>
          </a:p>
          <a:p>
            <a:pPr eaLnBrk="1" hangingPunct="1"/>
            <a:r>
              <a:rPr lang="en-US" altLang="en-US" b="1" dirty="0"/>
              <a:t>Dump of memory from 0x0000000298000058 to 0x0000000298000088</a:t>
            </a:r>
          </a:p>
          <a:p>
            <a:pPr eaLnBrk="1" hangingPunct="1"/>
            <a:r>
              <a:rPr lang="en-US" altLang="en-US" b="1" dirty="0"/>
              <a:t>298000050                   00000031 08B38F00          [1.......]</a:t>
            </a:r>
          </a:p>
          <a:p>
            <a:pPr eaLnBrk="1" hangingPunct="1"/>
            <a:r>
              <a:rPr lang="en-US" altLang="en-US" b="1" dirty="0"/>
              <a:t>298000060 00000000 00000000 089F5D00 00000000  [.........]......]</a:t>
            </a:r>
          </a:p>
          <a:p>
            <a:pPr eaLnBrk="1" hangingPunct="1"/>
            <a:r>
              <a:rPr lang="en-US" altLang="en-US" b="1" dirty="0"/>
              <a:t>298000070 60051830 00000000 9A000070 00000002  [0..`....p.......]</a:t>
            </a:r>
          </a:p>
          <a:p>
            <a:pPr eaLnBrk="1" hangingPunct="1"/>
            <a:r>
              <a:rPr lang="en-US" altLang="en-US" b="1" dirty="0"/>
              <a:t>298000080 41F0F1CD 00000000                    [...A....]        </a:t>
            </a:r>
          </a:p>
          <a:p>
            <a:pPr eaLnBrk="1" hangingPunct="1"/>
            <a:r>
              <a:rPr lang="en-US" altLang="en-US" b="1" dirty="0"/>
              <a:t>  Chunk        298000088 </a:t>
            </a:r>
            <a:r>
              <a:rPr lang="en-US" altLang="en-US" b="1" dirty="0" err="1"/>
              <a:t>sz</a:t>
            </a:r>
            <a:r>
              <a:rPr lang="en-US" altLang="en-US" b="1" dirty="0"/>
              <a:t>=  3358536  R-free      "               "</a:t>
            </a:r>
          </a:p>
          <a:p>
            <a:pPr eaLnBrk="1" hangingPunct="1"/>
            <a:r>
              <a:rPr lang="en-US" altLang="en-US" b="1" dirty="0"/>
              <a:t>Dump of memory from 0x0000000298000088 to 0x0000000298333FD0</a:t>
            </a:r>
          </a:p>
          <a:p>
            <a:pPr eaLnBrk="1" hangingPunct="1"/>
            <a:r>
              <a:rPr lang="en-US" altLang="en-US" b="1" dirty="0"/>
              <a:t>298000080                   00333F49 C8B38F00          [I?3.....]</a:t>
            </a:r>
          </a:p>
          <a:p>
            <a:pPr eaLnBrk="1" hangingPunct="1"/>
            <a:r>
              <a:rPr lang="en-US" altLang="en-US" b="1" dirty="0"/>
              <a:t>298000090 98000058 00000002 60051D88 00000000  [X..........`....]</a:t>
            </a:r>
          </a:p>
          <a:p>
            <a:pPr eaLnBrk="1" hangingPunct="1"/>
            <a:r>
              <a:rPr lang="en-US" altLang="en-US" b="1" dirty="0"/>
              <a:t>2980000A0 9A000098 00000002 00000000 00000000  [................]</a:t>
            </a:r>
          </a:p>
          <a:p>
            <a:pPr eaLnBrk="1" hangingPunct="1"/>
            <a:r>
              <a:rPr lang="en-US" altLang="en-US" b="1" dirty="0"/>
              <a:t>2980000B0 00000000 00000000 00000000 00000000  [................]</a:t>
            </a:r>
          </a:p>
          <a:p>
            <a:pPr eaLnBrk="1" hangingPunct="1"/>
            <a:r>
              <a:rPr lang="en-US" altLang="en-US" b="1" dirty="0"/>
              <a:t>  Repeat 209905 times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350838"/>
            <a:ext cx="8229600" cy="868362"/>
          </a:xfrm>
        </p:spPr>
        <p:txBody>
          <a:bodyPr/>
          <a:lstStyle/>
          <a:p>
            <a:pPr eaLnBrk="1" fontAlgn="auto" hangingPunct="1">
              <a:spcAft>
                <a:spcPts val="0"/>
              </a:spcAft>
              <a:defRPr/>
            </a:pPr>
            <a:r>
              <a:rPr lang="en-US" sz="2400" b="1" dirty="0" smtClean="0">
                <a:solidFill>
                  <a:srgbClr val="0000FF"/>
                </a:solidFill>
              </a:rPr>
              <a:t>Diagnosing shared pool memory problems</a:t>
            </a:r>
          </a:p>
        </p:txBody>
      </p:sp>
      <p:sp>
        <p:nvSpPr>
          <p:cNvPr id="3" name="Content Placeholder 2"/>
          <p:cNvSpPr>
            <a:spLocks noGrp="1"/>
          </p:cNvSpPr>
          <p:nvPr>
            <p:ph idx="1"/>
          </p:nvPr>
        </p:nvSpPr>
        <p:spPr>
          <a:xfrm>
            <a:off x="381000" y="1143000"/>
            <a:ext cx="8458200" cy="5181600"/>
          </a:xfrm>
        </p:spPr>
        <p:txBody>
          <a:bodyPr rtlCol="0">
            <a:noAutofit/>
          </a:bodyPr>
          <a:lstStyle/>
          <a:p>
            <a:pPr marL="514350" indent="-514350" eaLnBrk="1" fontAlgn="auto" hangingPunct="1">
              <a:spcAft>
                <a:spcPts val="0"/>
              </a:spcAft>
              <a:buFont typeface="+mj-lt"/>
              <a:buAutoNum type="arabicPeriod"/>
              <a:defRPr/>
            </a:pPr>
            <a:r>
              <a:rPr lang="en-US" sz="2400" b="1" dirty="0" smtClean="0"/>
              <a:t>Doc IDs 1088239.1 / 369940.1 / 146599.1 </a:t>
            </a:r>
          </a:p>
          <a:p>
            <a:pPr marL="514350" indent="-514350" eaLnBrk="1" fontAlgn="auto" hangingPunct="1">
              <a:spcAft>
                <a:spcPts val="0"/>
              </a:spcAft>
              <a:buFont typeface="+mj-lt"/>
              <a:buAutoNum type="arabicPeriod"/>
              <a:defRPr/>
            </a:pPr>
            <a:r>
              <a:rPr lang="en-US" sz="2400" b="1" dirty="0" smtClean="0"/>
              <a:t>Out of memory ( </a:t>
            </a:r>
            <a:r>
              <a:rPr lang="en-US" sz="2400" b="1" dirty="0" err="1" smtClean="0"/>
              <a:t>v$sgastat</a:t>
            </a:r>
            <a:r>
              <a:rPr lang="en-US" sz="2400" b="1" dirty="0" smtClean="0"/>
              <a:t> history … DBA_HIST_SGASTAT ).</a:t>
            </a:r>
          </a:p>
          <a:p>
            <a:pPr marL="514350" indent="-514350" eaLnBrk="1" fontAlgn="auto" hangingPunct="1">
              <a:spcAft>
                <a:spcPts val="0"/>
              </a:spcAft>
              <a:buFont typeface="+mj-lt"/>
              <a:buAutoNum type="arabicPeriod"/>
              <a:defRPr/>
            </a:pPr>
            <a:r>
              <a:rPr lang="en-US" sz="2400" b="1" dirty="0" smtClean="0"/>
              <a:t>Unbalanced </a:t>
            </a:r>
            <a:r>
              <a:rPr lang="en-US" sz="2400" b="1" dirty="0" err="1" smtClean="0"/>
              <a:t>subpool</a:t>
            </a:r>
            <a:r>
              <a:rPr lang="en-US" sz="2400" b="1" dirty="0" smtClean="0"/>
              <a:t> usage ( X$KSMSS … </a:t>
            </a:r>
            <a:r>
              <a:rPr lang="en-US" sz="2400" b="1" dirty="0" err="1" smtClean="0"/>
              <a:t>Tanel</a:t>
            </a:r>
            <a:r>
              <a:rPr lang="en-US" sz="2400" b="1" dirty="0" smtClean="0"/>
              <a:t> </a:t>
            </a:r>
            <a:r>
              <a:rPr lang="en-US" sz="2400" b="1" dirty="0" err="1" smtClean="0"/>
              <a:t>Poder</a:t>
            </a:r>
            <a:r>
              <a:rPr lang="en-US" sz="2400" b="1" dirty="0" smtClean="0"/>
              <a:t> script </a:t>
            </a:r>
            <a:r>
              <a:rPr lang="en-US" sz="2400" b="1" dirty="0" err="1" smtClean="0"/>
              <a:t>sgastatx.sql</a:t>
            </a:r>
            <a:r>
              <a:rPr lang="en-US" sz="2400" b="1" dirty="0" smtClean="0"/>
              <a:t> ).</a:t>
            </a:r>
          </a:p>
          <a:p>
            <a:pPr marL="514350" indent="-514350" eaLnBrk="1" fontAlgn="auto" hangingPunct="1">
              <a:spcAft>
                <a:spcPts val="0"/>
              </a:spcAft>
              <a:buFont typeface="+mj-lt"/>
              <a:buAutoNum type="arabicPeriod"/>
              <a:defRPr/>
            </a:pPr>
            <a:r>
              <a:rPr lang="en-US" sz="2400" b="1" dirty="0" smtClean="0"/>
              <a:t>Shared pool fragmentation</a:t>
            </a:r>
          </a:p>
          <a:p>
            <a:pPr indent="-274320" eaLnBrk="1" fontAlgn="auto" hangingPunct="1">
              <a:spcAft>
                <a:spcPts val="0"/>
              </a:spcAft>
              <a:defRPr/>
            </a:pPr>
            <a:r>
              <a:rPr lang="en-US" sz="2400" b="1" dirty="0" smtClean="0"/>
              <a:t>X$KSMLRU ( TP script </a:t>
            </a:r>
            <a:r>
              <a:rPr lang="en-US" sz="2400" b="1" dirty="0" err="1" smtClean="0"/>
              <a:t>ksmlru.sql</a:t>
            </a:r>
            <a:r>
              <a:rPr lang="en-US" sz="2400" b="1" dirty="0" smtClean="0"/>
              <a:t> )</a:t>
            </a:r>
          </a:p>
          <a:p>
            <a:pPr indent="-274320" eaLnBrk="1" fontAlgn="auto" hangingPunct="1">
              <a:spcAft>
                <a:spcPts val="0"/>
              </a:spcAft>
              <a:defRPr/>
            </a:pPr>
            <a:r>
              <a:rPr lang="en-US" sz="2400" b="1" dirty="0" smtClean="0"/>
              <a:t>Check for excessive hard parsing ( TP script snapper ).</a:t>
            </a:r>
          </a:p>
          <a:p>
            <a:pPr indent="-274320" eaLnBrk="1" fontAlgn="auto" hangingPunct="1">
              <a:spcAft>
                <a:spcPts val="0"/>
              </a:spcAft>
              <a:defRPr/>
            </a:pPr>
            <a:r>
              <a:rPr lang="en-US" sz="2400" b="1" dirty="0" smtClean="0"/>
              <a:t>Shared pool </a:t>
            </a:r>
            <a:r>
              <a:rPr lang="en-US" sz="2400" b="1" dirty="0" err="1" smtClean="0"/>
              <a:t>heapdumps</a:t>
            </a:r>
            <a:r>
              <a:rPr lang="en-US" sz="2400" b="1" dirty="0" smtClean="0"/>
              <a:t> ( very dangerous )</a:t>
            </a:r>
          </a:p>
          <a:p>
            <a:pPr indent="-274320" eaLnBrk="1" fontAlgn="auto" hangingPunct="1">
              <a:spcAft>
                <a:spcPts val="0"/>
              </a:spcAft>
              <a:defRPr/>
            </a:pPr>
            <a:r>
              <a:rPr lang="en-US" sz="2400" b="1" dirty="0" smtClean="0"/>
              <a:t>X$KSMSP ( potentially dangerous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350838"/>
            <a:ext cx="8153400" cy="1325562"/>
          </a:xfrm>
        </p:spPr>
        <p:txBody>
          <a:bodyPr>
            <a:normAutofit/>
          </a:bodyPr>
          <a:lstStyle/>
          <a:p>
            <a:pPr eaLnBrk="1" fontAlgn="auto" hangingPunct="1">
              <a:spcAft>
                <a:spcPts val="0"/>
              </a:spcAft>
              <a:defRPr/>
            </a:pPr>
            <a:r>
              <a:rPr lang="en-US" sz="2400" b="1" dirty="0" smtClean="0">
                <a:solidFill>
                  <a:srgbClr val="0000FF"/>
                </a:solidFill>
              </a:rPr>
              <a:t>Diagnosing shared pool memory problems</a:t>
            </a:r>
            <a:r>
              <a:rPr lang="en-US" sz="2400" b="1" dirty="0" smtClean="0"/>
              <a:t/>
            </a:r>
            <a:br>
              <a:rPr lang="en-US" sz="2400" b="1" dirty="0" smtClean="0"/>
            </a:br>
            <a:r>
              <a:rPr lang="en-US" sz="2400" b="1" dirty="0" smtClean="0">
                <a:solidFill>
                  <a:srgbClr val="FF0000"/>
                </a:solidFill>
              </a:rPr>
              <a:t>*** SYSTEM WILL PROBABLY NOT BE USEABLE FOR EXTENDED PERIODS OF TIME … DANGEROUS.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24377"/>
            <a:ext cx="8661400" cy="125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1905000"/>
            <a:ext cx="8077200" cy="1754326"/>
          </a:xfrm>
          <a:prstGeom prst="rect">
            <a:avLst/>
          </a:prstGeom>
        </p:spPr>
        <p:txBody>
          <a:bodyPr wrap="square">
            <a:spAutoFit/>
          </a:bodyPr>
          <a:lstStyle/>
          <a:p>
            <a:r>
              <a:rPr lang="en-US" dirty="0"/>
              <a:t>alter system set event="4031 trace name </a:t>
            </a:r>
            <a:r>
              <a:rPr lang="en-US" dirty="0" err="1"/>
              <a:t>heapdump</a:t>
            </a:r>
            <a:r>
              <a:rPr lang="en-US" dirty="0"/>
              <a:t> level 536870914" scope=</a:t>
            </a:r>
            <a:r>
              <a:rPr lang="en-US" dirty="0" err="1"/>
              <a:t>spfile</a:t>
            </a:r>
            <a:r>
              <a:rPr lang="en-US" dirty="0"/>
              <a:t>; </a:t>
            </a:r>
            <a:endParaRPr lang="en-US" dirty="0" smtClean="0"/>
          </a:p>
          <a:p>
            <a:endParaRPr lang="en-US" dirty="0"/>
          </a:p>
          <a:p>
            <a:r>
              <a:rPr lang="en-US" dirty="0" smtClean="0"/>
              <a:t>alter </a:t>
            </a:r>
            <a:r>
              <a:rPr lang="en-US" dirty="0"/>
              <a:t>system set events '4031 trace name </a:t>
            </a:r>
            <a:r>
              <a:rPr lang="en-US" dirty="0" err="1"/>
              <a:t>errorstack</a:t>
            </a:r>
            <a:r>
              <a:rPr lang="en-US" dirty="0"/>
              <a:t> level 3: 4031 trace name HEAPDUMP level </a:t>
            </a:r>
            <a:r>
              <a:rPr lang="en-US" dirty="0" smtClean="0"/>
              <a:t>2 ‘ ( scope=</a:t>
            </a:r>
            <a:r>
              <a:rPr lang="en-US" dirty="0" err="1" smtClean="0"/>
              <a:t>spfile|memory|both</a:t>
            </a:r>
            <a:r>
              <a:rPr lang="en-US" dirty="0" smtClean="0"/>
              <a:t>);</a:t>
            </a:r>
            <a:endParaRPr lang="en-US" dirty="0"/>
          </a:p>
          <a:p>
            <a:r>
              <a:rPr lang="en-US" dirty="0"/>
              <a:t>  </a:t>
            </a:r>
          </a:p>
          <a:p>
            <a:r>
              <a:rPr lang="en-US" dirty="0"/>
              <a:t>alter system set events '4031 trace name HEAPDUMP off ';</a:t>
            </a:r>
          </a:p>
        </p:txBody>
      </p:sp>
      <p:sp>
        <p:nvSpPr>
          <p:cNvPr id="3" name="TextBox 2"/>
          <p:cNvSpPr txBox="1"/>
          <p:nvPr/>
        </p:nvSpPr>
        <p:spPr>
          <a:xfrm>
            <a:off x="485955" y="5334000"/>
            <a:ext cx="7696200" cy="646331"/>
          </a:xfrm>
          <a:prstGeom prst="rect">
            <a:avLst/>
          </a:prstGeom>
          <a:solidFill>
            <a:schemeClr val="tx2">
              <a:lumMod val="10000"/>
              <a:lumOff val="90000"/>
            </a:schemeClr>
          </a:solidFill>
        </p:spPr>
        <p:txBody>
          <a:bodyPr wrap="square" rtlCol="0">
            <a:spAutoFit/>
          </a:bodyPr>
          <a:lstStyle/>
          <a:p>
            <a:r>
              <a:rPr lang="en-US" b="1" dirty="0" smtClean="0"/>
              <a:t>Examples above from internet … may or may not actually be correct.  Validate on test system if even thinking about potentially using.</a:t>
            </a:r>
            <a:endParaRPr lang="en-US" b="1" dirty="0"/>
          </a:p>
        </p:txBody>
      </p:sp>
    </p:spTree>
    <p:extLst>
      <p:ext uri="{BB962C8B-B14F-4D97-AF65-F5344CB8AC3E}">
        <p14:creationId xmlns:p14="http://schemas.microsoft.com/office/powerpoint/2010/main" val="971216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fontAlgn="auto" hangingPunct="1">
              <a:spcAft>
                <a:spcPts val="0"/>
              </a:spcAft>
              <a:defRPr/>
            </a:pPr>
            <a:r>
              <a:rPr lang="en-US" sz="2800" b="1" dirty="0" smtClean="0">
                <a:solidFill>
                  <a:srgbClr val="0000FF"/>
                </a:solidFill>
              </a:rPr>
              <a:t>Useful but potentially dangerous </a:t>
            </a:r>
            <a:br>
              <a:rPr lang="en-US" sz="2800" b="1" dirty="0" smtClean="0">
                <a:solidFill>
                  <a:srgbClr val="0000FF"/>
                </a:solidFill>
              </a:rPr>
            </a:br>
            <a:r>
              <a:rPr lang="en-US" sz="2800" b="1" dirty="0" smtClean="0">
                <a:solidFill>
                  <a:srgbClr val="0000FF"/>
                </a:solidFill>
              </a:rPr>
              <a:t>queries ( latching )</a:t>
            </a:r>
          </a:p>
        </p:txBody>
      </p:sp>
      <p:sp>
        <p:nvSpPr>
          <p:cNvPr id="3" name="Content Placeholder 2"/>
          <p:cNvSpPr>
            <a:spLocks noGrp="1"/>
          </p:cNvSpPr>
          <p:nvPr>
            <p:ph idx="1"/>
          </p:nvPr>
        </p:nvSpPr>
        <p:spPr>
          <a:xfrm>
            <a:off x="457200" y="1447800"/>
            <a:ext cx="8229600" cy="4297363"/>
          </a:xfrm>
        </p:spPr>
        <p:txBody>
          <a:bodyPr rtlCol="0">
            <a:normAutofit fontScale="92500" lnSpcReduction="20000"/>
          </a:bodyPr>
          <a:lstStyle/>
          <a:p>
            <a:pPr marL="0" indent="0" eaLnBrk="1" fontAlgn="auto" hangingPunct="1">
              <a:spcAft>
                <a:spcPts val="0"/>
              </a:spcAft>
              <a:buFont typeface="Arial" charset="0"/>
              <a:buNone/>
              <a:defRPr/>
            </a:pPr>
            <a:r>
              <a:rPr lang="en-US" sz="2800" b="1" dirty="0" smtClean="0"/>
              <a:t>X$ tables:</a:t>
            </a:r>
          </a:p>
          <a:p>
            <a:pPr indent="-274320" eaLnBrk="1" fontAlgn="auto" hangingPunct="1">
              <a:spcAft>
                <a:spcPts val="0"/>
              </a:spcAft>
              <a:defRPr/>
            </a:pPr>
            <a:r>
              <a:rPr lang="en-US" sz="2800" b="1" dirty="0" smtClean="0"/>
              <a:t>X$KSMSS </a:t>
            </a:r>
            <a:r>
              <a:rPr lang="en-US" sz="2800" b="1" dirty="0"/>
              <a:t>( </a:t>
            </a:r>
            <a:r>
              <a:rPr lang="en-US" sz="2800" b="1" dirty="0" smtClean="0"/>
              <a:t>what type of storage is used and how much is allocated )  </a:t>
            </a:r>
            <a:r>
              <a:rPr lang="en-US" sz="2800" b="1" dirty="0"/>
              <a:t>( my </a:t>
            </a:r>
            <a:r>
              <a:rPr lang="en-US" sz="2800" b="1" dirty="0" smtClean="0"/>
              <a:t>monitoring scripts </a:t>
            </a:r>
            <a:r>
              <a:rPr lang="en-US" sz="2800" b="1" dirty="0"/>
              <a:t>access this </a:t>
            </a:r>
            <a:r>
              <a:rPr lang="en-US" sz="2800" b="1" dirty="0" smtClean="0"/>
              <a:t>so does </a:t>
            </a:r>
            <a:r>
              <a:rPr lang="en-US" sz="2800" b="1" dirty="0" err="1" smtClean="0"/>
              <a:t>Tanel</a:t>
            </a:r>
            <a:r>
              <a:rPr lang="en-US" sz="2800" b="1" dirty="0" smtClean="0"/>
              <a:t> </a:t>
            </a:r>
            <a:r>
              <a:rPr lang="en-US" sz="2800" b="1" dirty="0" err="1" smtClean="0"/>
              <a:t>Poders</a:t>
            </a:r>
            <a:r>
              <a:rPr lang="en-US" sz="2800" b="1" dirty="0" smtClean="0"/>
              <a:t> </a:t>
            </a:r>
            <a:r>
              <a:rPr lang="en-US" sz="2800" b="1" dirty="0" err="1" smtClean="0"/>
              <a:t>sgastatx</a:t>
            </a:r>
            <a:r>
              <a:rPr lang="en-US" sz="2800" b="1" dirty="0" smtClean="0"/>
              <a:t> ).</a:t>
            </a:r>
            <a:endParaRPr lang="en-US" sz="2800" b="1" dirty="0"/>
          </a:p>
          <a:p>
            <a:pPr indent="-274320" eaLnBrk="1" fontAlgn="auto" hangingPunct="1">
              <a:spcAft>
                <a:spcPts val="0"/>
              </a:spcAft>
              <a:defRPr/>
            </a:pPr>
            <a:r>
              <a:rPr lang="en-US" sz="2800" b="1" dirty="0"/>
              <a:t>X$KSMLRU ( good for identifying shared pool troublemakers )</a:t>
            </a:r>
          </a:p>
          <a:p>
            <a:pPr indent="-274320" eaLnBrk="1" fontAlgn="auto" hangingPunct="1">
              <a:spcAft>
                <a:spcPts val="0"/>
              </a:spcAft>
              <a:defRPr/>
            </a:pPr>
            <a:r>
              <a:rPr lang="en-US" sz="2800" b="1" dirty="0" smtClean="0"/>
              <a:t>X$KSMSP ( shared pool heaps )</a:t>
            </a:r>
          </a:p>
          <a:p>
            <a:pPr indent="-274320" eaLnBrk="1" fontAlgn="auto" hangingPunct="1">
              <a:spcAft>
                <a:spcPts val="0"/>
              </a:spcAft>
              <a:defRPr/>
            </a:pPr>
            <a:r>
              <a:rPr lang="en-US" sz="2800" b="1" dirty="0" smtClean="0"/>
              <a:t>X$KSMSPR ( shared pool reserved heaps )</a:t>
            </a:r>
          </a:p>
          <a:p>
            <a:pPr indent="-274320" eaLnBrk="1" fontAlgn="auto" hangingPunct="1">
              <a:spcAft>
                <a:spcPts val="0"/>
              </a:spcAft>
              <a:defRPr/>
            </a:pPr>
            <a:r>
              <a:rPr lang="en-US" sz="2800" b="1" dirty="0" smtClean="0"/>
              <a:t>X$KSMSP ( valuable for diagnosing 4031s and detecting fragmentation but some people have noted problems so caveat emptor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1143000" y="307675"/>
            <a:ext cx="55356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4000" b="1" dirty="0" smtClean="0">
                <a:solidFill>
                  <a:srgbClr val="0000FF"/>
                </a:solidFill>
              </a:rPr>
              <a:t>ORA 4031 </a:t>
            </a:r>
            <a:r>
              <a:rPr lang="en-US" altLang="en-US" sz="4000" b="1" dirty="0" err="1" smtClean="0">
                <a:solidFill>
                  <a:srgbClr val="0000FF"/>
                </a:solidFill>
              </a:rPr>
              <a:t>vs</a:t>
            </a:r>
            <a:r>
              <a:rPr lang="en-US" altLang="en-US" sz="4000" b="1" dirty="0" smtClean="0">
                <a:solidFill>
                  <a:srgbClr val="0000FF"/>
                </a:solidFill>
              </a:rPr>
              <a:t> ORA 4030</a:t>
            </a:r>
            <a:endParaRPr lang="en-US" altLang="en-US" sz="4000" b="1" dirty="0">
              <a:solidFill>
                <a:srgbClr val="0000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133856"/>
            <a:ext cx="4879304" cy="5257800"/>
          </a:xfrm>
          <a:prstGeom prst="rect">
            <a:avLst/>
          </a:prstGeom>
        </p:spPr>
      </p:pic>
      <p:sp>
        <p:nvSpPr>
          <p:cNvPr id="4" name="TextBox 3"/>
          <p:cNvSpPr txBox="1"/>
          <p:nvPr/>
        </p:nvSpPr>
        <p:spPr>
          <a:xfrm>
            <a:off x="441960" y="4191000"/>
            <a:ext cx="2438400" cy="1846659"/>
          </a:xfrm>
          <a:prstGeom prst="rect">
            <a:avLst/>
          </a:prstGeom>
          <a:noFill/>
        </p:spPr>
        <p:txBody>
          <a:bodyPr wrap="square" rtlCol="0">
            <a:spAutoFit/>
          </a:bodyPr>
          <a:lstStyle/>
          <a:p>
            <a:r>
              <a:rPr lang="en-US" sz="2400" b="1" dirty="0" smtClean="0"/>
              <a:t>4030 aka “out of process memory”</a:t>
            </a:r>
          </a:p>
          <a:p>
            <a:r>
              <a:rPr lang="en-US" sz="2400" b="1" dirty="0" smtClean="0"/>
              <a:t>? PGA oracle bug</a:t>
            </a:r>
          </a:p>
          <a:p>
            <a:r>
              <a:rPr lang="en-US" sz="2400" b="1" dirty="0" smtClean="0"/>
              <a:t>? Bad PLSQL code</a:t>
            </a:r>
          </a:p>
          <a:p>
            <a:endParaRPr lang="en-US" dirty="0"/>
          </a:p>
        </p:txBody>
      </p:sp>
      <p:sp>
        <p:nvSpPr>
          <p:cNvPr id="6" name="TextBox 5"/>
          <p:cNvSpPr txBox="1"/>
          <p:nvPr/>
        </p:nvSpPr>
        <p:spPr>
          <a:xfrm>
            <a:off x="441960" y="1397168"/>
            <a:ext cx="2438400" cy="1015663"/>
          </a:xfrm>
          <a:prstGeom prst="rect">
            <a:avLst/>
          </a:prstGeom>
          <a:noFill/>
        </p:spPr>
        <p:txBody>
          <a:bodyPr wrap="square" rtlCol="0">
            <a:spAutoFit/>
          </a:bodyPr>
          <a:lstStyle/>
          <a:p>
            <a:r>
              <a:rPr lang="en-US" sz="2000" b="1" dirty="0" smtClean="0"/>
              <a:t>4031 aka “unable to allocate XXXX bytes of shared memory”</a:t>
            </a:r>
            <a:endParaRPr lang="en-US" sz="2000" b="1" dirty="0"/>
          </a:p>
        </p:txBody>
      </p:sp>
      <p:sp>
        <p:nvSpPr>
          <p:cNvPr id="5" name="Right Arrow 4"/>
          <p:cNvSpPr/>
          <p:nvPr/>
        </p:nvSpPr>
        <p:spPr>
          <a:xfrm>
            <a:off x="2880360" y="1642872"/>
            <a:ext cx="624840" cy="4907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891028" y="4495800"/>
            <a:ext cx="624840" cy="4907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981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274638"/>
            <a:ext cx="7772400" cy="792162"/>
          </a:xfrm>
        </p:spPr>
        <p:txBody>
          <a:bodyPr/>
          <a:lstStyle/>
          <a:p>
            <a:pPr eaLnBrk="1" fontAlgn="auto" hangingPunct="1">
              <a:spcAft>
                <a:spcPts val="0"/>
              </a:spcAft>
              <a:defRPr/>
            </a:pPr>
            <a:r>
              <a:rPr lang="en-US" sz="1400" b="1" dirty="0" smtClean="0">
                <a:solidFill>
                  <a:srgbClr val="0000FF"/>
                </a:solidFill>
              </a:rPr>
              <a:t>select </a:t>
            </a:r>
            <a:r>
              <a:rPr lang="en-US" sz="1400" b="1" dirty="0" err="1" smtClean="0">
                <a:solidFill>
                  <a:srgbClr val="0000FF"/>
                </a:solidFill>
              </a:rPr>
              <a:t>ksmchcom</a:t>
            </a:r>
            <a:r>
              <a:rPr lang="en-US" sz="1400" b="1" dirty="0" smtClean="0">
                <a:solidFill>
                  <a:srgbClr val="0000FF"/>
                </a:solidFill>
              </a:rPr>
              <a:t>, sum(</a:t>
            </a:r>
            <a:r>
              <a:rPr lang="en-US" sz="1400" b="1" dirty="0" err="1" smtClean="0">
                <a:solidFill>
                  <a:srgbClr val="0000FF"/>
                </a:solidFill>
              </a:rPr>
              <a:t>ksmchsiz</a:t>
            </a:r>
            <a:r>
              <a:rPr lang="en-US" sz="1400" b="1" dirty="0" smtClean="0">
                <a:solidFill>
                  <a:srgbClr val="0000FF"/>
                </a:solidFill>
              </a:rPr>
              <a:t>), count(*), </a:t>
            </a:r>
            <a:r>
              <a:rPr lang="en-US" sz="1400" b="1" dirty="0" err="1" smtClean="0">
                <a:solidFill>
                  <a:srgbClr val="0000FF"/>
                </a:solidFill>
              </a:rPr>
              <a:t>avg</a:t>
            </a:r>
            <a:r>
              <a:rPr lang="en-US" sz="1400" b="1" dirty="0" smtClean="0">
                <a:solidFill>
                  <a:srgbClr val="0000FF"/>
                </a:solidFill>
              </a:rPr>
              <a:t>(</a:t>
            </a:r>
            <a:r>
              <a:rPr lang="en-US" sz="1400" b="1" dirty="0" err="1" smtClean="0">
                <a:solidFill>
                  <a:srgbClr val="0000FF"/>
                </a:solidFill>
              </a:rPr>
              <a:t>ksmchsiz</a:t>
            </a:r>
            <a:r>
              <a:rPr lang="en-US" sz="1400" b="1" dirty="0" smtClean="0">
                <a:solidFill>
                  <a:srgbClr val="0000FF"/>
                </a:solidFill>
              </a:rPr>
              <a:t>) from </a:t>
            </a:r>
            <a:r>
              <a:rPr lang="en-US" sz="1400" b="1" dirty="0" err="1" smtClean="0">
                <a:solidFill>
                  <a:srgbClr val="0000FF"/>
                </a:solidFill>
              </a:rPr>
              <a:t>x$ksmsp</a:t>
            </a:r>
            <a:r>
              <a:rPr lang="en-US" sz="1400" b="1" dirty="0" smtClean="0">
                <a:solidFill>
                  <a:srgbClr val="0000FF"/>
                </a:solidFill>
              </a:rPr>
              <a:t> </a:t>
            </a:r>
            <a:br>
              <a:rPr lang="en-US" sz="1400" b="1" dirty="0" smtClean="0">
                <a:solidFill>
                  <a:srgbClr val="0000FF"/>
                </a:solidFill>
              </a:rPr>
            </a:br>
            <a:r>
              <a:rPr lang="en-US" sz="1400" b="1" dirty="0" smtClean="0">
                <a:solidFill>
                  <a:srgbClr val="0000FF"/>
                </a:solidFill>
              </a:rPr>
              <a:t>group by </a:t>
            </a:r>
            <a:r>
              <a:rPr lang="en-US" sz="1400" b="1" dirty="0" err="1" smtClean="0">
                <a:solidFill>
                  <a:srgbClr val="0000FF"/>
                </a:solidFill>
              </a:rPr>
              <a:t>ksmchcom</a:t>
            </a:r>
            <a:r>
              <a:rPr lang="en-US" sz="1400" b="1" dirty="0" smtClean="0">
                <a:solidFill>
                  <a:srgbClr val="0000FF"/>
                </a:solidFill>
              </a:rPr>
              <a:t> order by 2 </a:t>
            </a:r>
            <a:r>
              <a:rPr lang="en-US" sz="1400" b="1" dirty="0" err="1" smtClean="0">
                <a:solidFill>
                  <a:srgbClr val="0000FF"/>
                </a:solidFill>
              </a:rPr>
              <a:t>desc</a:t>
            </a:r>
            <a:endParaRPr lang="en-US" sz="1400" b="1" dirty="0" smtClean="0">
              <a:solidFill>
                <a:srgbClr val="0000FF"/>
              </a:solidFill>
            </a:endParaRPr>
          </a:p>
        </p:txBody>
      </p:sp>
      <p:graphicFrame>
        <p:nvGraphicFramePr>
          <p:cNvPr id="4" name="Content Placeholder 3"/>
          <p:cNvGraphicFramePr>
            <a:graphicFrameLocks noGrp="1"/>
          </p:cNvGraphicFramePr>
          <p:nvPr>
            <p:ph idx="1"/>
          </p:nvPr>
        </p:nvGraphicFramePr>
        <p:xfrm>
          <a:off x="685800" y="1066800"/>
          <a:ext cx="7543801" cy="4800598"/>
        </p:xfrm>
        <a:graphic>
          <a:graphicData uri="http://schemas.openxmlformats.org/drawingml/2006/table">
            <a:tbl>
              <a:tblPr/>
              <a:tblGrid>
                <a:gridCol w="1864621"/>
                <a:gridCol w="1893060"/>
                <a:gridCol w="1893060"/>
                <a:gridCol w="1893060"/>
              </a:tblGrid>
              <a:tr h="349588">
                <a:tc>
                  <a:txBody>
                    <a:bodyPr/>
                    <a:lstStyle/>
                    <a:p>
                      <a:pPr algn="l"/>
                      <a:r>
                        <a:rPr lang="en-US" sz="1400" dirty="0"/>
                        <a:t>KSMCHCOM</a:t>
                      </a:r>
                    </a:p>
                  </a:txBody>
                  <a:tcPr marL="87031" marR="87031" marT="43519" marB="43519" anchor="ctr">
                    <a:lnL>
                      <a:noFill/>
                    </a:lnL>
                    <a:lnR>
                      <a:noFill/>
                    </a:lnR>
                    <a:lnT>
                      <a:noFill/>
                    </a:lnT>
                    <a:lnB>
                      <a:noFill/>
                    </a:lnB>
                    <a:solidFill>
                      <a:srgbClr val="C0C0C0"/>
                    </a:solidFill>
                  </a:tcPr>
                </a:tc>
                <a:tc>
                  <a:txBody>
                    <a:bodyPr/>
                    <a:lstStyle/>
                    <a:p>
                      <a:pPr algn="l"/>
                      <a:r>
                        <a:rPr lang="en-US" sz="1400" dirty="0"/>
                        <a:t>SUM(KSMCHSIZ)</a:t>
                      </a:r>
                    </a:p>
                  </a:txBody>
                  <a:tcPr marL="87031" marR="87031" marT="43519" marB="43519" anchor="ctr">
                    <a:lnL>
                      <a:noFill/>
                    </a:lnL>
                    <a:lnR>
                      <a:noFill/>
                    </a:lnR>
                    <a:lnT>
                      <a:noFill/>
                    </a:lnT>
                    <a:lnB>
                      <a:noFill/>
                    </a:lnB>
                    <a:solidFill>
                      <a:srgbClr val="C0C0C0"/>
                    </a:solidFill>
                  </a:tcPr>
                </a:tc>
                <a:tc>
                  <a:txBody>
                    <a:bodyPr/>
                    <a:lstStyle/>
                    <a:p>
                      <a:pPr algn="l"/>
                      <a:r>
                        <a:rPr lang="en-US" sz="1400" dirty="0"/>
                        <a:t>COUNT(*)</a:t>
                      </a:r>
                    </a:p>
                  </a:txBody>
                  <a:tcPr marL="87031" marR="87031" marT="43519" marB="43519" anchor="ctr">
                    <a:lnL>
                      <a:noFill/>
                    </a:lnL>
                    <a:lnR>
                      <a:noFill/>
                    </a:lnR>
                    <a:lnT>
                      <a:noFill/>
                    </a:lnT>
                    <a:lnB>
                      <a:noFill/>
                    </a:lnB>
                    <a:solidFill>
                      <a:srgbClr val="C0C0C0"/>
                    </a:solidFill>
                  </a:tcPr>
                </a:tc>
                <a:tc>
                  <a:txBody>
                    <a:bodyPr/>
                    <a:lstStyle/>
                    <a:p>
                      <a:pPr algn="l"/>
                      <a:r>
                        <a:rPr lang="en-US" sz="1400" dirty="0"/>
                        <a:t>AVG(KSMCHSIZ)</a:t>
                      </a:r>
                    </a:p>
                  </a:txBody>
                  <a:tcPr marL="87031" marR="87031" marT="43519" marB="43519" anchor="ctr">
                    <a:lnL>
                      <a:noFill/>
                    </a:lnL>
                    <a:lnR>
                      <a:noFill/>
                    </a:lnR>
                    <a:lnT>
                      <a:noFill/>
                    </a:lnT>
                    <a:lnB>
                      <a:noFill/>
                    </a:lnB>
                    <a:solidFill>
                      <a:srgbClr val="C0C0C0"/>
                    </a:solidFill>
                  </a:tcPr>
                </a:tc>
              </a:tr>
              <a:tr h="390576">
                <a:tc>
                  <a:txBody>
                    <a:bodyPr/>
                    <a:lstStyle/>
                    <a:p>
                      <a:r>
                        <a:rPr lang="en-US" sz="1200" b="1" dirty="0" err="1"/>
                        <a:t>sql</a:t>
                      </a:r>
                      <a:r>
                        <a:rPr lang="en-US" sz="1200" b="1" dirty="0"/>
                        <a:t> area</a:t>
                      </a:r>
                    </a:p>
                  </a:txBody>
                  <a:tcPr marL="87031" marR="87031" marT="43519" marB="43519" anchor="ctr">
                    <a:lnL>
                      <a:noFill/>
                    </a:lnL>
                    <a:lnR>
                      <a:noFill/>
                    </a:lnR>
                    <a:lnT>
                      <a:noFill/>
                    </a:lnT>
                    <a:lnB>
                      <a:noFill/>
                    </a:lnB>
                  </a:tcPr>
                </a:tc>
                <a:tc>
                  <a:txBody>
                    <a:bodyPr/>
                    <a:lstStyle/>
                    <a:p>
                      <a:pPr algn="r"/>
                      <a:r>
                        <a:rPr lang="en-US" sz="1200" b="1" dirty="0"/>
                        <a:t>428097632</a:t>
                      </a:r>
                    </a:p>
                  </a:txBody>
                  <a:tcPr marL="87031" marR="87031" marT="43519" marB="43519" anchor="ctr">
                    <a:lnL>
                      <a:noFill/>
                    </a:lnL>
                    <a:lnR>
                      <a:noFill/>
                    </a:lnR>
                    <a:lnT>
                      <a:noFill/>
                    </a:lnT>
                    <a:lnB>
                      <a:noFill/>
                    </a:lnB>
                  </a:tcPr>
                </a:tc>
                <a:tc>
                  <a:txBody>
                    <a:bodyPr/>
                    <a:lstStyle/>
                    <a:p>
                      <a:pPr algn="r"/>
                      <a:r>
                        <a:rPr lang="en-US" sz="1200" b="1"/>
                        <a:t>104444</a:t>
                      </a:r>
                    </a:p>
                  </a:txBody>
                  <a:tcPr marL="87031" marR="87031" marT="43519" marB="43519" anchor="ctr">
                    <a:lnL>
                      <a:noFill/>
                    </a:lnL>
                    <a:lnR>
                      <a:noFill/>
                    </a:lnR>
                    <a:lnT>
                      <a:noFill/>
                    </a:lnT>
                    <a:lnB>
                      <a:noFill/>
                    </a:lnB>
                  </a:tcPr>
                </a:tc>
                <a:tc>
                  <a:txBody>
                    <a:bodyPr/>
                    <a:lstStyle/>
                    <a:p>
                      <a:pPr algn="r"/>
                      <a:r>
                        <a:rPr lang="en-US" sz="1200" b="1"/>
                        <a:t>4098.82455670024</a:t>
                      </a:r>
                    </a:p>
                  </a:txBody>
                  <a:tcPr marL="87031" marR="87031" marT="43519" marB="43519" anchor="ctr">
                    <a:lnL>
                      <a:noFill/>
                    </a:lnL>
                    <a:lnR>
                      <a:noFill/>
                    </a:lnR>
                    <a:lnT>
                      <a:noFill/>
                    </a:lnT>
                    <a:lnB>
                      <a:noFill/>
                    </a:lnB>
                  </a:tcPr>
                </a:tc>
              </a:tr>
              <a:tr h="390576">
                <a:tc>
                  <a:txBody>
                    <a:bodyPr/>
                    <a:lstStyle/>
                    <a:p>
                      <a:r>
                        <a:rPr lang="en-US" sz="1200" b="1" dirty="0"/>
                        <a:t>permanent </a:t>
                      </a:r>
                      <a:r>
                        <a:rPr lang="en-US" sz="1200" b="1" dirty="0" err="1"/>
                        <a:t>memor</a:t>
                      </a:r>
                      <a:endParaRPr lang="en-US" sz="1200" b="1" dirty="0"/>
                    </a:p>
                  </a:txBody>
                  <a:tcPr marL="87031" marR="87031" marT="43519" marB="43519" anchor="ctr">
                    <a:lnL>
                      <a:noFill/>
                    </a:lnL>
                    <a:lnR>
                      <a:noFill/>
                    </a:lnR>
                    <a:lnT>
                      <a:noFill/>
                    </a:lnT>
                    <a:lnB>
                      <a:noFill/>
                    </a:lnB>
                  </a:tcPr>
                </a:tc>
                <a:tc>
                  <a:txBody>
                    <a:bodyPr/>
                    <a:lstStyle/>
                    <a:p>
                      <a:pPr algn="r"/>
                      <a:r>
                        <a:rPr lang="en-US" sz="1200" b="1"/>
                        <a:t>182398704</a:t>
                      </a:r>
                    </a:p>
                  </a:txBody>
                  <a:tcPr marL="87031" marR="87031" marT="43519" marB="43519" anchor="ctr">
                    <a:lnL>
                      <a:noFill/>
                    </a:lnL>
                    <a:lnR>
                      <a:noFill/>
                    </a:lnR>
                    <a:lnT>
                      <a:noFill/>
                    </a:lnT>
                    <a:lnB>
                      <a:noFill/>
                    </a:lnB>
                  </a:tcPr>
                </a:tc>
                <a:tc>
                  <a:txBody>
                    <a:bodyPr/>
                    <a:lstStyle/>
                    <a:p>
                      <a:pPr algn="r"/>
                      <a:r>
                        <a:rPr lang="en-US" sz="1200" b="1"/>
                        <a:t>2295</a:t>
                      </a:r>
                    </a:p>
                  </a:txBody>
                  <a:tcPr marL="87031" marR="87031" marT="43519" marB="43519" anchor="ctr">
                    <a:lnL>
                      <a:noFill/>
                    </a:lnL>
                    <a:lnR>
                      <a:noFill/>
                    </a:lnR>
                    <a:lnT>
                      <a:noFill/>
                    </a:lnT>
                    <a:lnB>
                      <a:noFill/>
                    </a:lnB>
                  </a:tcPr>
                </a:tc>
                <a:tc>
                  <a:txBody>
                    <a:bodyPr/>
                    <a:lstStyle/>
                    <a:p>
                      <a:pPr algn="r"/>
                      <a:r>
                        <a:rPr lang="en-US" sz="1200" b="1"/>
                        <a:t>79476.5594771242</a:t>
                      </a:r>
                    </a:p>
                  </a:txBody>
                  <a:tcPr marL="87031" marR="87031" marT="43519" marB="43519" anchor="ctr">
                    <a:lnL>
                      <a:noFill/>
                    </a:lnL>
                    <a:lnR>
                      <a:noFill/>
                    </a:lnR>
                    <a:lnT>
                      <a:noFill/>
                    </a:lnT>
                    <a:lnB>
                      <a:noFill/>
                    </a:lnB>
                  </a:tcPr>
                </a:tc>
              </a:tr>
              <a:tr h="390576">
                <a:tc>
                  <a:txBody>
                    <a:bodyPr/>
                    <a:lstStyle/>
                    <a:p>
                      <a:r>
                        <a:rPr lang="en-US" sz="1200" b="1"/>
                        <a:t>CCursor</a:t>
                      </a:r>
                    </a:p>
                  </a:txBody>
                  <a:tcPr marL="87031" marR="87031" marT="43519" marB="43519" anchor="ctr">
                    <a:lnL>
                      <a:noFill/>
                    </a:lnL>
                    <a:lnR>
                      <a:noFill/>
                    </a:lnR>
                    <a:lnT>
                      <a:noFill/>
                    </a:lnT>
                    <a:lnB>
                      <a:noFill/>
                    </a:lnB>
                  </a:tcPr>
                </a:tc>
                <a:tc>
                  <a:txBody>
                    <a:bodyPr/>
                    <a:lstStyle/>
                    <a:p>
                      <a:pPr algn="r"/>
                      <a:r>
                        <a:rPr lang="en-US" sz="1200" b="1" dirty="0"/>
                        <a:t>119051272</a:t>
                      </a:r>
                    </a:p>
                  </a:txBody>
                  <a:tcPr marL="87031" marR="87031" marT="43519" marB="43519" anchor="ctr">
                    <a:lnL>
                      <a:noFill/>
                    </a:lnL>
                    <a:lnR>
                      <a:noFill/>
                    </a:lnR>
                    <a:lnT>
                      <a:noFill/>
                    </a:lnT>
                    <a:lnB>
                      <a:noFill/>
                    </a:lnB>
                  </a:tcPr>
                </a:tc>
                <a:tc>
                  <a:txBody>
                    <a:bodyPr/>
                    <a:lstStyle/>
                    <a:p>
                      <a:pPr algn="r"/>
                      <a:r>
                        <a:rPr lang="en-US" sz="1200" b="1"/>
                        <a:t>85239</a:t>
                      </a:r>
                    </a:p>
                  </a:txBody>
                  <a:tcPr marL="87031" marR="87031" marT="43519" marB="43519" anchor="ctr">
                    <a:lnL>
                      <a:noFill/>
                    </a:lnL>
                    <a:lnR>
                      <a:noFill/>
                    </a:lnR>
                    <a:lnT>
                      <a:noFill/>
                    </a:lnT>
                    <a:lnB>
                      <a:noFill/>
                    </a:lnB>
                  </a:tcPr>
                </a:tc>
                <a:tc>
                  <a:txBody>
                    <a:bodyPr/>
                    <a:lstStyle/>
                    <a:p>
                      <a:pPr algn="r"/>
                      <a:r>
                        <a:rPr lang="en-US" sz="1200" b="1"/>
                        <a:t>1396.67607550534</a:t>
                      </a:r>
                    </a:p>
                  </a:txBody>
                  <a:tcPr marL="87031" marR="87031" marT="43519" marB="43519" anchor="ctr">
                    <a:lnL>
                      <a:noFill/>
                    </a:lnL>
                    <a:lnR>
                      <a:noFill/>
                    </a:lnR>
                    <a:lnT>
                      <a:noFill/>
                    </a:lnT>
                    <a:lnB>
                      <a:noFill/>
                    </a:lnB>
                  </a:tcPr>
                </a:tc>
              </a:tr>
              <a:tr h="390576">
                <a:tc>
                  <a:txBody>
                    <a:bodyPr/>
                    <a:lstStyle/>
                    <a:p>
                      <a:r>
                        <a:rPr lang="en-US" sz="1200" b="1"/>
                        <a:t>free memory</a:t>
                      </a:r>
                    </a:p>
                  </a:txBody>
                  <a:tcPr marL="87031" marR="87031" marT="43519" marB="43519" anchor="ctr">
                    <a:lnL>
                      <a:noFill/>
                    </a:lnL>
                    <a:lnR>
                      <a:noFill/>
                    </a:lnR>
                    <a:lnT>
                      <a:noFill/>
                    </a:lnT>
                    <a:lnB>
                      <a:noFill/>
                    </a:lnB>
                  </a:tcPr>
                </a:tc>
                <a:tc>
                  <a:txBody>
                    <a:bodyPr/>
                    <a:lstStyle/>
                    <a:p>
                      <a:pPr algn="r"/>
                      <a:r>
                        <a:rPr lang="en-US" sz="1200" b="1"/>
                        <a:t>64383416</a:t>
                      </a:r>
                    </a:p>
                  </a:txBody>
                  <a:tcPr marL="87031" marR="87031" marT="43519" marB="43519" anchor="ctr">
                    <a:lnL>
                      <a:noFill/>
                    </a:lnL>
                    <a:lnR>
                      <a:noFill/>
                    </a:lnR>
                    <a:lnT>
                      <a:noFill/>
                    </a:lnT>
                    <a:lnB>
                      <a:noFill/>
                    </a:lnB>
                  </a:tcPr>
                </a:tc>
                <a:tc>
                  <a:txBody>
                    <a:bodyPr/>
                    <a:lstStyle/>
                    <a:p>
                      <a:pPr algn="r"/>
                      <a:r>
                        <a:rPr lang="en-US" sz="1200" b="1"/>
                        <a:t>40670</a:t>
                      </a:r>
                    </a:p>
                  </a:txBody>
                  <a:tcPr marL="87031" marR="87031" marT="43519" marB="43519" anchor="ctr">
                    <a:lnL>
                      <a:noFill/>
                    </a:lnL>
                    <a:lnR>
                      <a:noFill/>
                    </a:lnR>
                    <a:lnT>
                      <a:noFill/>
                    </a:lnT>
                    <a:lnB>
                      <a:noFill/>
                    </a:lnB>
                  </a:tcPr>
                </a:tc>
                <a:tc>
                  <a:txBody>
                    <a:bodyPr/>
                    <a:lstStyle/>
                    <a:p>
                      <a:pPr algn="r"/>
                      <a:r>
                        <a:rPr lang="en-US" sz="1200" b="1"/>
                        <a:t>1583.06899434473</a:t>
                      </a:r>
                    </a:p>
                  </a:txBody>
                  <a:tcPr marL="87031" marR="87031" marT="43519" marB="43519" anchor="ctr">
                    <a:lnL>
                      <a:noFill/>
                    </a:lnL>
                    <a:lnR>
                      <a:noFill/>
                    </a:lnR>
                    <a:lnT>
                      <a:noFill/>
                    </a:lnT>
                    <a:lnB>
                      <a:noFill/>
                    </a:lnB>
                  </a:tcPr>
                </a:tc>
              </a:tr>
              <a:tr h="272625">
                <a:tc>
                  <a:txBody>
                    <a:bodyPr/>
                    <a:lstStyle/>
                    <a:p>
                      <a:r>
                        <a:rPr lang="en-US" sz="1200" b="1"/>
                        <a:t>PCursor</a:t>
                      </a:r>
                    </a:p>
                  </a:txBody>
                  <a:tcPr marL="87031" marR="87031" marT="43519" marB="43519" anchor="ctr">
                    <a:lnL>
                      <a:noFill/>
                    </a:lnL>
                    <a:lnR>
                      <a:noFill/>
                    </a:lnR>
                    <a:lnT>
                      <a:noFill/>
                    </a:lnT>
                    <a:lnB>
                      <a:noFill/>
                    </a:lnB>
                  </a:tcPr>
                </a:tc>
                <a:tc>
                  <a:txBody>
                    <a:bodyPr/>
                    <a:lstStyle/>
                    <a:p>
                      <a:pPr algn="r"/>
                      <a:r>
                        <a:rPr lang="en-US" sz="1200" b="1"/>
                        <a:t>51875688</a:t>
                      </a:r>
                    </a:p>
                  </a:txBody>
                  <a:tcPr marL="87031" marR="87031" marT="43519" marB="43519" anchor="ctr">
                    <a:lnL>
                      <a:noFill/>
                    </a:lnL>
                    <a:lnR>
                      <a:noFill/>
                    </a:lnR>
                    <a:lnT>
                      <a:noFill/>
                    </a:lnT>
                    <a:lnB>
                      <a:noFill/>
                    </a:lnB>
                  </a:tcPr>
                </a:tc>
                <a:tc>
                  <a:txBody>
                    <a:bodyPr/>
                    <a:lstStyle/>
                    <a:p>
                      <a:pPr algn="r"/>
                      <a:r>
                        <a:rPr lang="en-US" sz="1200" b="1"/>
                        <a:t>46600</a:t>
                      </a:r>
                    </a:p>
                  </a:txBody>
                  <a:tcPr marL="87031" marR="87031" marT="43519" marB="43519" anchor="ctr">
                    <a:lnL>
                      <a:noFill/>
                    </a:lnL>
                    <a:lnR>
                      <a:noFill/>
                    </a:lnR>
                    <a:lnT>
                      <a:noFill/>
                    </a:lnT>
                    <a:lnB>
                      <a:noFill/>
                    </a:lnB>
                  </a:tcPr>
                </a:tc>
                <a:tc>
                  <a:txBody>
                    <a:bodyPr/>
                    <a:lstStyle/>
                    <a:p>
                      <a:pPr algn="r"/>
                      <a:r>
                        <a:rPr lang="en-US" sz="1200" b="1"/>
                        <a:t>1113.2121888412</a:t>
                      </a:r>
                    </a:p>
                  </a:txBody>
                  <a:tcPr marL="87031" marR="87031" marT="43519" marB="43519" anchor="ctr">
                    <a:lnL>
                      <a:noFill/>
                    </a:lnL>
                    <a:lnR>
                      <a:noFill/>
                    </a:lnR>
                    <a:lnT>
                      <a:noFill/>
                    </a:lnT>
                    <a:lnB>
                      <a:noFill/>
                    </a:lnB>
                  </a:tcPr>
                </a:tc>
              </a:tr>
              <a:tr h="390576">
                <a:tc>
                  <a:txBody>
                    <a:bodyPr/>
                    <a:lstStyle/>
                    <a:p>
                      <a:r>
                        <a:rPr lang="en-US" sz="1200" b="1"/>
                        <a:t>KGL handles</a:t>
                      </a:r>
                    </a:p>
                  </a:txBody>
                  <a:tcPr marL="87031" marR="87031" marT="43519" marB="43519" anchor="ctr">
                    <a:lnL>
                      <a:noFill/>
                    </a:lnL>
                    <a:lnR>
                      <a:noFill/>
                    </a:lnR>
                    <a:lnT>
                      <a:noFill/>
                    </a:lnT>
                    <a:lnB>
                      <a:noFill/>
                    </a:lnB>
                  </a:tcPr>
                </a:tc>
                <a:tc>
                  <a:txBody>
                    <a:bodyPr/>
                    <a:lstStyle/>
                    <a:p>
                      <a:pPr algn="r"/>
                      <a:r>
                        <a:rPr lang="en-US" sz="1200" b="1"/>
                        <a:t>30012000</a:t>
                      </a:r>
                    </a:p>
                  </a:txBody>
                  <a:tcPr marL="87031" marR="87031" marT="43519" marB="43519" anchor="ctr">
                    <a:lnL>
                      <a:noFill/>
                    </a:lnL>
                    <a:lnR>
                      <a:noFill/>
                    </a:lnR>
                    <a:lnT>
                      <a:noFill/>
                    </a:lnT>
                    <a:lnB>
                      <a:noFill/>
                    </a:lnB>
                  </a:tcPr>
                </a:tc>
                <a:tc>
                  <a:txBody>
                    <a:bodyPr/>
                    <a:lstStyle/>
                    <a:p>
                      <a:pPr algn="r"/>
                      <a:r>
                        <a:rPr lang="en-US" sz="1200" b="1"/>
                        <a:t>55637</a:t>
                      </a:r>
                    </a:p>
                  </a:txBody>
                  <a:tcPr marL="87031" marR="87031" marT="43519" marB="43519" anchor="ctr">
                    <a:lnL>
                      <a:noFill/>
                    </a:lnL>
                    <a:lnR>
                      <a:noFill/>
                    </a:lnR>
                    <a:lnT>
                      <a:noFill/>
                    </a:lnT>
                    <a:lnB>
                      <a:noFill/>
                    </a:lnB>
                  </a:tcPr>
                </a:tc>
                <a:tc>
                  <a:txBody>
                    <a:bodyPr/>
                    <a:lstStyle/>
                    <a:p>
                      <a:pPr algn="r"/>
                      <a:r>
                        <a:rPr lang="en-US" sz="1200" b="1"/>
                        <a:t>539.425202652911</a:t>
                      </a:r>
                    </a:p>
                  </a:txBody>
                  <a:tcPr marL="87031" marR="87031" marT="43519" marB="43519" anchor="ctr">
                    <a:lnL>
                      <a:noFill/>
                    </a:lnL>
                    <a:lnR>
                      <a:noFill/>
                    </a:lnR>
                    <a:lnT>
                      <a:noFill/>
                    </a:lnT>
                    <a:lnB>
                      <a:noFill/>
                    </a:lnB>
                  </a:tcPr>
                </a:tc>
              </a:tr>
              <a:tr h="390576">
                <a:tc>
                  <a:txBody>
                    <a:bodyPr/>
                    <a:lstStyle/>
                    <a:p>
                      <a:r>
                        <a:rPr lang="en-US" sz="1200" b="1" dirty="0"/>
                        <a:t>PL/SQL MPCODE</a:t>
                      </a:r>
                    </a:p>
                  </a:txBody>
                  <a:tcPr marL="87031" marR="87031" marT="43519" marB="43519" anchor="ctr">
                    <a:lnL>
                      <a:noFill/>
                    </a:lnL>
                    <a:lnR>
                      <a:noFill/>
                    </a:lnR>
                    <a:lnT>
                      <a:noFill/>
                    </a:lnT>
                    <a:lnB>
                      <a:noFill/>
                    </a:lnB>
                  </a:tcPr>
                </a:tc>
                <a:tc>
                  <a:txBody>
                    <a:bodyPr/>
                    <a:lstStyle/>
                    <a:p>
                      <a:pPr algn="r"/>
                      <a:r>
                        <a:rPr lang="en-US" sz="1200" b="1"/>
                        <a:t>20855880</a:t>
                      </a:r>
                    </a:p>
                  </a:txBody>
                  <a:tcPr marL="87031" marR="87031" marT="43519" marB="43519" anchor="ctr">
                    <a:lnL>
                      <a:noFill/>
                    </a:lnL>
                    <a:lnR>
                      <a:noFill/>
                    </a:lnR>
                    <a:lnT>
                      <a:noFill/>
                    </a:lnT>
                    <a:lnB>
                      <a:noFill/>
                    </a:lnB>
                  </a:tcPr>
                </a:tc>
                <a:tc>
                  <a:txBody>
                    <a:bodyPr/>
                    <a:lstStyle/>
                    <a:p>
                      <a:pPr algn="r"/>
                      <a:r>
                        <a:rPr lang="en-US" sz="1200" b="1"/>
                        <a:t>4685</a:t>
                      </a:r>
                    </a:p>
                  </a:txBody>
                  <a:tcPr marL="87031" marR="87031" marT="43519" marB="43519" anchor="ctr">
                    <a:lnL>
                      <a:noFill/>
                    </a:lnL>
                    <a:lnR>
                      <a:noFill/>
                    </a:lnR>
                    <a:lnT>
                      <a:noFill/>
                    </a:lnT>
                    <a:lnB>
                      <a:noFill/>
                    </a:lnB>
                  </a:tcPr>
                </a:tc>
                <a:tc>
                  <a:txBody>
                    <a:bodyPr/>
                    <a:lstStyle/>
                    <a:p>
                      <a:pPr algn="r"/>
                      <a:r>
                        <a:rPr lang="en-US" sz="1200" b="1"/>
                        <a:t>4451.62860192102</a:t>
                      </a:r>
                    </a:p>
                  </a:txBody>
                  <a:tcPr marL="87031" marR="87031" marT="43519" marB="43519" anchor="ctr">
                    <a:lnL>
                      <a:noFill/>
                    </a:lnL>
                    <a:lnR>
                      <a:noFill/>
                    </a:lnR>
                    <a:lnT>
                      <a:noFill/>
                    </a:lnT>
                    <a:lnB>
                      <a:noFill/>
                    </a:lnB>
                  </a:tcPr>
                </a:tc>
              </a:tr>
              <a:tr h="390576">
                <a:tc>
                  <a:txBody>
                    <a:bodyPr/>
                    <a:lstStyle/>
                    <a:p>
                      <a:r>
                        <a:rPr lang="en-US" sz="1200" b="1"/>
                        <a:t>PL/SQL DIANA</a:t>
                      </a:r>
                    </a:p>
                  </a:txBody>
                  <a:tcPr marL="87031" marR="87031" marT="43519" marB="43519" anchor="ctr">
                    <a:lnL>
                      <a:noFill/>
                    </a:lnL>
                    <a:lnR>
                      <a:noFill/>
                    </a:lnR>
                    <a:lnT>
                      <a:noFill/>
                    </a:lnT>
                    <a:lnB>
                      <a:noFill/>
                    </a:lnB>
                  </a:tcPr>
                </a:tc>
                <a:tc>
                  <a:txBody>
                    <a:bodyPr/>
                    <a:lstStyle/>
                    <a:p>
                      <a:pPr algn="r"/>
                      <a:r>
                        <a:rPr lang="en-US" sz="1200" b="1"/>
                        <a:t>20496392</a:t>
                      </a:r>
                    </a:p>
                  </a:txBody>
                  <a:tcPr marL="87031" marR="87031" marT="43519" marB="43519" anchor="ctr">
                    <a:lnL>
                      <a:noFill/>
                    </a:lnL>
                    <a:lnR>
                      <a:noFill/>
                    </a:lnR>
                    <a:lnT>
                      <a:noFill/>
                    </a:lnT>
                    <a:lnB>
                      <a:noFill/>
                    </a:lnB>
                  </a:tcPr>
                </a:tc>
                <a:tc>
                  <a:txBody>
                    <a:bodyPr/>
                    <a:lstStyle/>
                    <a:p>
                      <a:pPr algn="r"/>
                      <a:r>
                        <a:rPr lang="en-US" sz="1200" b="1"/>
                        <a:t>5004</a:t>
                      </a:r>
                    </a:p>
                  </a:txBody>
                  <a:tcPr marL="87031" marR="87031" marT="43519" marB="43519" anchor="ctr">
                    <a:lnL>
                      <a:noFill/>
                    </a:lnL>
                    <a:lnR>
                      <a:noFill/>
                    </a:lnR>
                    <a:lnT>
                      <a:noFill/>
                    </a:lnT>
                    <a:lnB>
                      <a:noFill/>
                    </a:lnB>
                  </a:tcPr>
                </a:tc>
                <a:tc>
                  <a:txBody>
                    <a:bodyPr/>
                    <a:lstStyle/>
                    <a:p>
                      <a:pPr algn="r"/>
                      <a:r>
                        <a:rPr lang="en-US" sz="1200" b="1" dirty="0"/>
                        <a:t>4096.00159872102</a:t>
                      </a:r>
                    </a:p>
                  </a:txBody>
                  <a:tcPr marL="87031" marR="87031" marT="43519" marB="43519" anchor="ctr">
                    <a:lnL>
                      <a:noFill/>
                    </a:lnL>
                    <a:lnR>
                      <a:noFill/>
                    </a:lnR>
                    <a:lnT>
                      <a:noFill/>
                    </a:lnT>
                    <a:lnB>
                      <a:noFill/>
                    </a:lnB>
                  </a:tcPr>
                </a:tc>
              </a:tr>
              <a:tr h="390576">
                <a:tc>
                  <a:txBody>
                    <a:bodyPr/>
                    <a:lstStyle/>
                    <a:p>
                      <a:r>
                        <a:rPr lang="en-US" sz="1200" b="1" dirty="0"/>
                        <a:t>Heap0: KGL</a:t>
                      </a:r>
                    </a:p>
                  </a:txBody>
                  <a:tcPr marL="87031" marR="87031" marT="43519" marB="43519" anchor="ctr">
                    <a:lnL>
                      <a:noFill/>
                    </a:lnL>
                    <a:lnR>
                      <a:noFill/>
                    </a:lnR>
                    <a:lnT>
                      <a:noFill/>
                    </a:lnT>
                    <a:lnB>
                      <a:noFill/>
                    </a:lnB>
                  </a:tcPr>
                </a:tc>
                <a:tc>
                  <a:txBody>
                    <a:bodyPr/>
                    <a:lstStyle/>
                    <a:p>
                      <a:pPr algn="r"/>
                      <a:r>
                        <a:rPr lang="en-US" sz="1200" b="1" dirty="0"/>
                        <a:t>11344888</a:t>
                      </a:r>
                    </a:p>
                  </a:txBody>
                  <a:tcPr marL="87031" marR="87031" marT="43519" marB="43519" anchor="ctr">
                    <a:lnL>
                      <a:noFill/>
                    </a:lnL>
                    <a:lnR>
                      <a:noFill/>
                    </a:lnR>
                    <a:lnT>
                      <a:noFill/>
                    </a:lnT>
                    <a:lnB>
                      <a:noFill/>
                    </a:lnB>
                  </a:tcPr>
                </a:tc>
                <a:tc>
                  <a:txBody>
                    <a:bodyPr/>
                    <a:lstStyle/>
                    <a:p>
                      <a:pPr algn="r"/>
                      <a:r>
                        <a:rPr lang="en-US" sz="1200" b="1" dirty="0"/>
                        <a:t>10166</a:t>
                      </a:r>
                    </a:p>
                  </a:txBody>
                  <a:tcPr marL="87031" marR="87031" marT="43519" marB="43519" anchor="ctr">
                    <a:lnL>
                      <a:noFill/>
                    </a:lnL>
                    <a:lnR>
                      <a:noFill/>
                    </a:lnR>
                    <a:lnT>
                      <a:noFill/>
                    </a:lnT>
                    <a:lnB>
                      <a:noFill/>
                    </a:lnB>
                  </a:tcPr>
                </a:tc>
                <a:tc>
                  <a:txBody>
                    <a:bodyPr/>
                    <a:lstStyle/>
                    <a:p>
                      <a:pPr algn="r"/>
                      <a:r>
                        <a:rPr lang="en-US" sz="1200" b="1" dirty="0"/>
                        <a:t>1115.96380090498</a:t>
                      </a:r>
                    </a:p>
                  </a:txBody>
                  <a:tcPr marL="87031" marR="87031" marT="43519" marB="43519" anchor="ctr">
                    <a:lnL>
                      <a:noFill/>
                    </a:lnL>
                    <a:lnR>
                      <a:noFill/>
                    </a:lnR>
                    <a:lnT>
                      <a:noFill/>
                    </a:lnT>
                    <a:lnB>
                      <a:noFill/>
                    </a:lnB>
                  </a:tcPr>
                </a:tc>
              </a:tr>
              <a:tr h="390576">
                <a:tc>
                  <a:txBody>
                    <a:bodyPr/>
                    <a:lstStyle/>
                    <a:p>
                      <a:r>
                        <a:rPr lang="en-US" sz="1200" b="1"/>
                        <a:t>KQR PO</a:t>
                      </a:r>
                    </a:p>
                  </a:txBody>
                  <a:tcPr marL="87031" marR="87031" marT="43519" marB="43519" anchor="ctr">
                    <a:lnL>
                      <a:noFill/>
                    </a:lnL>
                    <a:lnR>
                      <a:noFill/>
                    </a:lnR>
                    <a:lnT>
                      <a:noFill/>
                    </a:lnT>
                    <a:lnB>
                      <a:noFill/>
                    </a:lnB>
                  </a:tcPr>
                </a:tc>
                <a:tc>
                  <a:txBody>
                    <a:bodyPr/>
                    <a:lstStyle/>
                    <a:p>
                      <a:pPr algn="r"/>
                      <a:r>
                        <a:rPr lang="en-US" sz="1200" b="1"/>
                        <a:t>10464304</a:t>
                      </a:r>
                    </a:p>
                  </a:txBody>
                  <a:tcPr marL="87031" marR="87031" marT="43519" marB="43519" anchor="ctr">
                    <a:lnL>
                      <a:noFill/>
                    </a:lnL>
                    <a:lnR>
                      <a:noFill/>
                    </a:lnR>
                    <a:lnT>
                      <a:noFill/>
                    </a:lnT>
                    <a:lnB>
                      <a:noFill/>
                    </a:lnB>
                  </a:tcPr>
                </a:tc>
                <a:tc>
                  <a:txBody>
                    <a:bodyPr/>
                    <a:lstStyle/>
                    <a:p>
                      <a:pPr algn="r"/>
                      <a:r>
                        <a:rPr lang="en-US" sz="1200" b="1" dirty="0"/>
                        <a:t>14072</a:t>
                      </a:r>
                    </a:p>
                  </a:txBody>
                  <a:tcPr marL="87031" marR="87031" marT="43519" marB="43519" anchor="ctr">
                    <a:lnL>
                      <a:noFill/>
                    </a:lnL>
                    <a:lnR>
                      <a:noFill/>
                    </a:lnR>
                    <a:lnT>
                      <a:noFill/>
                    </a:lnT>
                    <a:lnB>
                      <a:noFill/>
                    </a:lnB>
                  </a:tcPr>
                </a:tc>
                <a:tc>
                  <a:txBody>
                    <a:bodyPr/>
                    <a:lstStyle/>
                    <a:p>
                      <a:pPr algn="r"/>
                      <a:r>
                        <a:rPr lang="en-US" sz="1200" b="1"/>
                        <a:t>743.625923820352</a:t>
                      </a:r>
                    </a:p>
                  </a:txBody>
                  <a:tcPr marL="87031" marR="87031" marT="43519" marB="43519" anchor="ctr">
                    <a:lnL>
                      <a:noFill/>
                    </a:lnL>
                    <a:lnR>
                      <a:noFill/>
                    </a:lnR>
                    <a:lnT>
                      <a:noFill/>
                    </a:lnT>
                    <a:lnB>
                      <a:noFill/>
                    </a:lnB>
                  </a:tcPr>
                </a:tc>
              </a:tr>
              <a:tr h="390576">
                <a:tc>
                  <a:txBody>
                    <a:bodyPr/>
                    <a:lstStyle/>
                    <a:p>
                      <a:r>
                        <a:rPr lang="en-US" sz="1200" b="1"/>
                        <a:t>XDB Schema Cac</a:t>
                      </a:r>
                    </a:p>
                  </a:txBody>
                  <a:tcPr marL="87031" marR="87031" marT="43519" marB="43519" anchor="ctr">
                    <a:lnL>
                      <a:noFill/>
                    </a:lnL>
                    <a:lnR>
                      <a:noFill/>
                    </a:lnR>
                    <a:lnT>
                      <a:noFill/>
                    </a:lnT>
                    <a:lnB>
                      <a:noFill/>
                    </a:lnB>
                  </a:tcPr>
                </a:tc>
                <a:tc>
                  <a:txBody>
                    <a:bodyPr/>
                    <a:lstStyle/>
                    <a:p>
                      <a:pPr algn="r"/>
                      <a:r>
                        <a:rPr lang="en-US" sz="1200" b="1"/>
                        <a:t>9255552</a:t>
                      </a:r>
                    </a:p>
                  </a:txBody>
                  <a:tcPr marL="87031" marR="87031" marT="43519" marB="43519" anchor="ctr">
                    <a:lnL>
                      <a:noFill/>
                    </a:lnL>
                    <a:lnR>
                      <a:noFill/>
                    </a:lnR>
                    <a:lnT>
                      <a:noFill/>
                    </a:lnT>
                    <a:lnB>
                      <a:noFill/>
                    </a:lnB>
                  </a:tcPr>
                </a:tc>
                <a:tc>
                  <a:txBody>
                    <a:bodyPr/>
                    <a:lstStyle/>
                    <a:p>
                      <a:pPr algn="r"/>
                      <a:r>
                        <a:rPr lang="en-US" sz="1200" b="1" dirty="0"/>
                        <a:t>2184</a:t>
                      </a:r>
                    </a:p>
                  </a:txBody>
                  <a:tcPr marL="87031" marR="87031" marT="43519" marB="43519" anchor="ctr">
                    <a:lnL>
                      <a:noFill/>
                    </a:lnL>
                    <a:lnR>
                      <a:noFill/>
                    </a:lnR>
                    <a:lnT>
                      <a:noFill/>
                    </a:lnT>
                    <a:lnB>
                      <a:noFill/>
                    </a:lnB>
                  </a:tcPr>
                </a:tc>
                <a:tc>
                  <a:txBody>
                    <a:bodyPr/>
                    <a:lstStyle/>
                    <a:p>
                      <a:pPr algn="r"/>
                      <a:r>
                        <a:rPr lang="en-US" sz="1200" b="1" dirty="0"/>
                        <a:t>4237.89010989011</a:t>
                      </a:r>
                    </a:p>
                  </a:txBody>
                  <a:tcPr marL="87031" marR="87031" marT="43519" marB="43519" anchor="ctr">
                    <a:lnL>
                      <a:noFill/>
                    </a:lnL>
                    <a:lnR>
                      <a:noFill/>
                    </a:lnR>
                    <a:lnT>
                      <a:noFill/>
                    </a:lnT>
                    <a:lnB>
                      <a:noFill/>
                    </a:lnB>
                  </a:tcPr>
                </a:tc>
              </a:tr>
              <a:tr h="272625">
                <a:tc>
                  <a:txBody>
                    <a:bodyPr/>
                    <a:lstStyle/>
                    <a:p>
                      <a:r>
                        <a:rPr lang="en-US" sz="1200" b="1"/>
                        <a:t>KGLS heap</a:t>
                      </a:r>
                    </a:p>
                  </a:txBody>
                  <a:tcPr marL="87031" marR="87031" marT="43519" marB="43519" anchor="ctr">
                    <a:lnL>
                      <a:noFill/>
                    </a:lnL>
                    <a:lnR>
                      <a:noFill/>
                    </a:lnR>
                    <a:lnT>
                      <a:noFill/>
                    </a:lnT>
                    <a:lnB>
                      <a:noFill/>
                    </a:lnB>
                  </a:tcPr>
                </a:tc>
                <a:tc>
                  <a:txBody>
                    <a:bodyPr/>
                    <a:lstStyle/>
                    <a:p>
                      <a:pPr algn="r"/>
                      <a:r>
                        <a:rPr lang="en-US" sz="1200" b="1" dirty="0"/>
                        <a:t>8603056</a:t>
                      </a:r>
                    </a:p>
                  </a:txBody>
                  <a:tcPr marL="87031" marR="87031" marT="43519" marB="43519" anchor="ctr">
                    <a:lnL>
                      <a:noFill/>
                    </a:lnL>
                    <a:lnR>
                      <a:noFill/>
                    </a:lnR>
                    <a:lnT>
                      <a:noFill/>
                    </a:lnT>
                    <a:lnB>
                      <a:noFill/>
                    </a:lnB>
                  </a:tcPr>
                </a:tc>
                <a:tc>
                  <a:txBody>
                    <a:bodyPr/>
                    <a:lstStyle/>
                    <a:p>
                      <a:pPr algn="r"/>
                      <a:r>
                        <a:rPr lang="en-US" sz="1200" b="1" dirty="0"/>
                        <a:t>6160</a:t>
                      </a:r>
                    </a:p>
                  </a:txBody>
                  <a:tcPr marL="87031" marR="87031" marT="43519" marB="43519" anchor="ctr">
                    <a:lnL>
                      <a:noFill/>
                    </a:lnL>
                    <a:lnR>
                      <a:noFill/>
                    </a:lnR>
                    <a:lnT>
                      <a:noFill/>
                    </a:lnT>
                    <a:lnB>
                      <a:noFill/>
                    </a:lnB>
                  </a:tcPr>
                </a:tc>
                <a:tc>
                  <a:txBody>
                    <a:bodyPr/>
                    <a:lstStyle/>
                    <a:p>
                      <a:pPr algn="r"/>
                      <a:r>
                        <a:rPr lang="en-US" sz="1200" b="1" dirty="0"/>
                        <a:t>1396.6</a:t>
                      </a:r>
                    </a:p>
                  </a:txBody>
                  <a:tcPr marL="87031" marR="87031" marT="43519" marB="43519"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001000" cy="1858962"/>
          </a:xfrm>
        </p:spPr>
        <p:txBody>
          <a:bodyPr>
            <a:normAutofit/>
          </a:bodyPr>
          <a:lstStyle/>
          <a:p>
            <a:pPr eaLnBrk="1" fontAlgn="auto" hangingPunct="1">
              <a:spcAft>
                <a:spcPts val="0"/>
              </a:spcAft>
              <a:defRPr/>
            </a:pPr>
            <a:r>
              <a:rPr lang="en-US" sz="3200" b="1" dirty="0" smtClean="0">
                <a:solidFill>
                  <a:srgbClr val="0000FF"/>
                </a:solidFill>
              </a:rPr>
              <a:t>Approach III:</a:t>
            </a:r>
            <a:br>
              <a:rPr lang="en-US" sz="3200" b="1" dirty="0" smtClean="0">
                <a:solidFill>
                  <a:srgbClr val="0000FF"/>
                </a:solidFill>
              </a:rPr>
            </a:br>
            <a:r>
              <a:rPr lang="en-US" sz="3200" b="1" dirty="0" smtClean="0">
                <a:solidFill>
                  <a:srgbClr val="0000FF"/>
                </a:solidFill>
              </a:rPr>
              <a:t>Monitoring shared pool by </a:t>
            </a:r>
            <a:br>
              <a:rPr lang="en-US" sz="3200" b="1" dirty="0" smtClean="0">
                <a:solidFill>
                  <a:srgbClr val="0000FF"/>
                </a:solidFill>
              </a:rPr>
            </a:br>
            <a:r>
              <a:rPr lang="en-US" sz="3200" b="1" dirty="0" smtClean="0">
                <a:solidFill>
                  <a:srgbClr val="0000FF"/>
                </a:solidFill>
              </a:rPr>
              <a:t>looking at the </a:t>
            </a:r>
            <a:r>
              <a:rPr lang="en-US" sz="3200" b="1" dirty="0" err="1" smtClean="0">
                <a:solidFill>
                  <a:srgbClr val="0000FF"/>
                </a:solidFill>
              </a:rPr>
              <a:t>sql</a:t>
            </a:r>
            <a:r>
              <a:rPr lang="en-US" sz="3200" b="1" dirty="0" smtClean="0">
                <a:solidFill>
                  <a:srgbClr val="0000FF"/>
                </a:solidFill>
              </a:rPr>
              <a:t> inside it</a:t>
            </a:r>
          </a:p>
        </p:txBody>
      </p:sp>
      <p:sp>
        <p:nvSpPr>
          <p:cNvPr id="39939" name="Content Placeholder 2"/>
          <p:cNvSpPr>
            <a:spLocks noGrp="1"/>
          </p:cNvSpPr>
          <p:nvPr>
            <p:ph idx="1"/>
          </p:nvPr>
        </p:nvSpPr>
        <p:spPr>
          <a:xfrm>
            <a:off x="457200" y="2362200"/>
            <a:ext cx="7924800" cy="2819400"/>
          </a:xfrm>
        </p:spPr>
        <p:txBody>
          <a:bodyPr/>
          <a:lstStyle/>
          <a:p>
            <a:pPr marL="381000" indent="-381000" eaLnBrk="1" hangingPunct="1">
              <a:buFont typeface="Arial" pitchFamily="34" charset="0"/>
              <a:buNone/>
            </a:pPr>
            <a:r>
              <a:rPr lang="en-US" altLang="en-US" b="1" dirty="0" smtClean="0"/>
              <a:t>Most DBA’s have their own set of popular scripts and queries already gathered up.  We have a few to cover here.</a:t>
            </a:r>
          </a:p>
          <a:p>
            <a:pPr marL="381000" indent="-381000" eaLnBrk="1" hangingPunct="1">
              <a:buFont typeface="Arial" pitchFamily="34" charset="0"/>
              <a:buNone/>
            </a:pPr>
            <a:endParaRPr lang="en-US" altLang="en-US" b="1" dirty="0" smtClean="0"/>
          </a:p>
          <a:p>
            <a:pPr marL="381000" indent="-381000" eaLnBrk="1" hangingPunct="1">
              <a:buFont typeface="Arial" pitchFamily="34" charset="0"/>
              <a:buNone/>
            </a:pPr>
            <a:r>
              <a:rPr lang="en-US" altLang="en-US" b="1" dirty="0" smtClean="0"/>
              <a:t>Lots of possible references:</a:t>
            </a:r>
          </a:p>
          <a:p>
            <a:pPr marL="381000" indent="-381000" eaLnBrk="1" hangingPunct="1">
              <a:buFont typeface="Arial" pitchFamily="34" charset="0"/>
              <a:buAutoNum type="arabicPeriod"/>
            </a:pPr>
            <a:r>
              <a:rPr lang="en-US" altLang="en-US" b="1" dirty="0" err="1" smtClean="0"/>
              <a:t>Tanel</a:t>
            </a:r>
            <a:r>
              <a:rPr lang="en-US" altLang="en-US" b="1" dirty="0" smtClean="0"/>
              <a:t> </a:t>
            </a:r>
            <a:r>
              <a:rPr lang="en-US" altLang="en-US" b="1" dirty="0" err="1" smtClean="0"/>
              <a:t>Poder</a:t>
            </a:r>
            <a:r>
              <a:rPr lang="en-US" altLang="en-US" b="1" dirty="0" smtClean="0"/>
              <a:t>: an excellent and comprehensive set of scripts.</a:t>
            </a:r>
          </a:p>
          <a:p>
            <a:pPr marL="381000" indent="-381000" eaLnBrk="1" hangingPunct="1">
              <a:buFont typeface="Arial" pitchFamily="34" charset="0"/>
              <a:buAutoNum type="arabicPeriod"/>
            </a:pPr>
            <a:r>
              <a:rPr lang="en-US" altLang="en-US" b="1" dirty="0" smtClean="0"/>
              <a:t>Kerry Osborne: my favorite scripts 2010.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152400"/>
            <a:ext cx="8001000" cy="838200"/>
          </a:xfrm>
        </p:spPr>
        <p:txBody>
          <a:bodyPr>
            <a:normAutofit/>
          </a:bodyPr>
          <a:lstStyle/>
          <a:p>
            <a:pPr eaLnBrk="1" fontAlgn="auto" hangingPunct="1">
              <a:spcAft>
                <a:spcPts val="0"/>
              </a:spcAft>
              <a:defRPr/>
            </a:pPr>
            <a:r>
              <a:rPr lang="en-US" sz="2800" b="1" dirty="0" smtClean="0">
                <a:solidFill>
                  <a:srgbClr val="0000FF"/>
                </a:solidFill>
              </a:rPr>
              <a:t>Shared pool SQL related organization</a:t>
            </a:r>
          </a:p>
        </p:txBody>
      </p:sp>
      <p:sp>
        <p:nvSpPr>
          <p:cNvPr id="3" name="Content Placeholder 2"/>
          <p:cNvSpPr>
            <a:spLocks noGrp="1"/>
          </p:cNvSpPr>
          <p:nvPr>
            <p:ph idx="1"/>
          </p:nvPr>
        </p:nvSpPr>
        <p:spPr>
          <a:xfrm>
            <a:off x="609600" y="1066800"/>
            <a:ext cx="8229600" cy="5029200"/>
          </a:xfrm>
        </p:spPr>
        <p:txBody>
          <a:bodyPr/>
          <a:lstStyle/>
          <a:p>
            <a:pPr eaLnBrk="1" hangingPunct="1"/>
            <a:r>
              <a:rPr lang="en-US" altLang="en-US" b="1" dirty="0" smtClean="0"/>
              <a:t>V$SQLAREA has </a:t>
            </a:r>
            <a:r>
              <a:rPr lang="en-US" altLang="en-US" b="1" dirty="0" err="1" smtClean="0"/>
              <a:t>sql_id</a:t>
            </a:r>
            <a:r>
              <a:rPr lang="en-US" altLang="en-US" b="1" dirty="0" smtClean="0"/>
              <a:t>, </a:t>
            </a:r>
            <a:r>
              <a:rPr lang="en-US" altLang="en-US" b="1" dirty="0" err="1" smtClean="0"/>
              <a:t>sql_text</a:t>
            </a:r>
            <a:r>
              <a:rPr lang="en-US" altLang="en-US" b="1" dirty="0" smtClean="0"/>
              <a:t> and various stats ( </a:t>
            </a:r>
            <a:r>
              <a:rPr lang="en-US" altLang="en-US" b="1" dirty="0" err="1" smtClean="0"/>
              <a:t>sharable_mem</a:t>
            </a:r>
            <a:r>
              <a:rPr lang="en-US" altLang="en-US" b="1" dirty="0" smtClean="0"/>
              <a:t>, </a:t>
            </a:r>
            <a:r>
              <a:rPr lang="en-US" altLang="en-US" b="1" dirty="0" err="1" smtClean="0"/>
              <a:t>version_count</a:t>
            </a:r>
            <a:r>
              <a:rPr lang="en-US" altLang="en-US" b="1" dirty="0" smtClean="0"/>
              <a:t>, </a:t>
            </a:r>
            <a:r>
              <a:rPr lang="en-US" altLang="en-US" b="1" dirty="0" err="1" smtClean="0"/>
              <a:t>loaded_versions</a:t>
            </a:r>
            <a:r>
              <a:rPr lang="en-US" altLang="en-US" b="1" dirty="0" smtClean="0"/>
              <a:t>, executions, invalidations, </a:t>
            </a:r>
            <a:r>
              <a:rPr lang="en-US" altLang="en-US" b="1" dirty="0" err="1" smtClean="0"/>
              <a:t>parse_calls</a:t>
            </a:r>
            <a:r>
              <a:rPr lang="en-US" altLang="en-US" b="1" dirty="0" smtClean="0"/>
              <a:t> </a:t>
            </a:r>
            <a:r>
              <a:rPr lang="en-US" altLang="en-US" b="1" dirty="0" err="1" smtClean="0"/>
              <a:t>etc</a:t>
            </a:r>
            <a:r>
              <a:rPr lang="en-US" altLang="en-US" b="1" dirty="0" smtClean="0"/>
              <a:t> ).</a:t>
            </a:r>
          </a:p>
          <a:p>
            <a:pPr eaLnBrk="1" hangingPunct="1"/>
            <a:r>
              <a:rPr lang="en-US" altLang="en-US" b="1" dirty="0" smtClean="0"/>
              <a:t>V$SQL has </a:t>
            </a:r>
            <a:r>
              <a:rPr lang="en-US" altLang="en-US" b="1" dirty="0" err="1" smtClean="0"/>
              <a:t>sql_id</a:t>
            </a:r>
            <a:r>
              <a:rPr lang="en-US" altLang="en-US" b="1" dirty="0" smtClean="0"/>
              <a:t>, </a:t>
            </a:r>
            <a:r>
              <a:rPr lang="en-US" altLang="en-US" b="1" dirty="0" err="1" smtClean="0"/>
              <a:t>sql_text</a:t>
            </a:r>
            <a:r>
              <a:rPr lang="en-US" altLang="en-US" b="1" dirty="0" smtClean="0"/>
              <a:t>, </a:t>
            </a:r>
            <a:r>
              <a:rPr lang="en-US" altLang="en-US" b="1" dirty="0" err="1" smtClean="0"/>
              <a:t>child_number</a:t>
            </a:r>
            <a:r>
              <a:rPr lang="en-US" altLang="en-US" b="1" dirty="0" smtClean="0"/>
              <a:t>, </a:t>
            </a:r>
            <a:r>
              <a:rPr lang="en-US" altLang="en-US" b="1" dirty="0" err="1" smtClean="0"/>
              <a:t>plan_hash_value</a:t>
            </a:r>
            <a:r>
              <a:rPr lang="en-US" altLang="en-US" b="1" dirty="0" smtClean="0"/>
              <a:t> and various statistics.</a:t>
            </a:r>
          </a:p>
          <a:p>
            <a:pPr eaLnBrk="1" hangingPunct="1"/>
            <a:r>
              <a:rPr lang="en-US" altLang="en-US" b="1" dirty="0" smtClean="0"/>
              <a:t>V$SQL_PLAN has </a:t>
            </a:r>
            <a:r>
              <a:rPr lang="en-US" altLang="en-US" b="1" dirty="0" err="1" smtClean="0"/>
              <a:t>sql_id</a:t>
            </a:r>
            <a:r>
              <a:rPr lang="en-US" altLang="en-US" b="1" dirty="0" smtClean="0"/>
              <a:t>, </a:t>
            </a:r>
            <a:r>
              <a:rPr lang="en-US" altLang="en-US" b="1" dirty="0" err="1" smtClean="0"/>
              <a:t>child_number</a:t>
            </a:r>
            <a:r>
              <a:rPr lang="en-US" altLang="en-US" b="1" dirty="0" smtClean="0"/>
              <a:t>, </a:t>
            </a:r>
            <a:r>
              <a:rPr lang="en-US" altLang="en-US" b="1" dirty="0" err="1" smtClean="0"/>
              <a:t>plan_hash_value</a:t>
            </a:r>
            <a:r>
              <a:rPr lang="en-US" altLang="en-US" b="1" dirty="0" smtClean="0"/>
              <a:t>, id (step), operation etc.</a:t>
            </a:r>
          </a:p>
          <a:p>
            <a:pPr eaLnBrk="1" hangingPunct="1"/>
            <a:r>
              <a:rPr lang="en-US" altLang="en-US" b="1" dirty="0" smtClean="0"/>
              <a:t>V$SQL_SHARED_CURSOR has </a:t>
            </a:r>
            <a:r>
              <a:rPr lang="en-US" altLang="en-US" b="1" dirty="0" err="1" smtClean="0"/>
              <a:t>sql_id</a:t>
            </a:r>
            <a:r>
              <a:rPr lang="en-US" altLang="en-US" b="1" dirty="0" smtClean="0"/>
              <a:t>, address, </a:t>
            </a:r>
            <a:r>
              <a:rPr lang="en-US" altLang="en-US" b="1" dirty="0" err="1" smtClean="0"/>
              <a:t>child_address</a:t>
            </a:r>
            <a:r>
              <a:rPr lang="en-US" altLang="en-US" b="1" dirty="0" smtClean="0"/>
              <a:t>, </a:t>
            </a:r>
            <a:r>
              <a:rPr lang="en-US" altLang="en-US" b="1" dirty="0" err="1" smtClean="0"/>
              <a:t>child_number</a:t>
            </a:r>
            <a:r>
              <a:rPr lang="en-US" altLang="en-US" b="1" dirty="0" smtClean="0"/>
              <a:t> and details on why it was created ( </a:t>
            </a:r>
            <a:r>
              <a:rPr lang="en-US" altLang="en-US" b="1" dirty="0" err="1" smtClean="0"/>
              <a:t>bind_mismatch</a:t>
            </a:r>
            <a:r>
              <a:rPr lang="en-US" altLang="en-US" b="1" dirty="0" smtClean="0"/>
              <a:t> </a:t>
            </a:r>
            <a:r>
              <a:rPr lang="en-US" altLang="en-US" b="1" dirty="0" err="1" smtClean="0"/>
              <a:t>row_level_sec_mismatch</a:t>
            </a:r>
            <a:r>
              <a:rPr lang="en-US" altLang="en-US" b="1" dirty="0" smtClean="0"/>
              <a:t> </a:t>
            </a:r>
            <a:r>
              <a:rPr lang="en-US" altLang="en-US" b="1" dirty="0" err="1" smtClean="0"/>
              <a:t>etc</a:t>
            </a:r>
            <a:r>
              <a:rPr lang="en-US" altLang="en-US" b="1" dirty="0" smtClean="0"/>
              <a:t> ).</a:t>
            </a:r>
          </a:p>
          <a:p>
            <a:pPr eaLnBrk="1" hangingPunct="1"/>
            <a:r>
              <a:rPr lang="en-US" altLang="en-US" b="1" dirty="0" smtClean="0"/>
              <a:t>Before 10g there was no </a:t>
            </a:r>
            <a:r>
              <a:rPr lang="en-US" altLang="en-US" b="1" dirty="0" err="1" smtClean="0"/>
              <a:t>sql_id</a:t>
            </a:r>
            <a:r>
              <a:rPr lang="en-US" altLang="en-US" b="1" dirty="0" smtClean="0"/>
              <a:t> and </a:t>
            </a:r>
            <a:r>
              <a:rPr lang="en-US" altLang="en-US" b="1" dirty="0" err="1" smtClean="0"/>
              <a:t>hash_value</a:t>
            </a:r>
            <a:r>
              <a:rPr lang="en-US" altLang="en-US" b="1" dirty="0" smtClean="0"/>
              <a:t> was used.</a:t>
            </a:r>
          </a:p>
          <a:p>
            <a:pPr eaLnBrk="1" hangingPunct="1"/>
            <a:r>
              <a:rPr lang="en-US" altLang="en-US" b="1" dirty="0" smtClean="0"/>
              <a:t>To use </a:t>
            </a:r>
            <a:r>
              <a:rPr lang="en-US" altLang="en-US" b="1" dirty="0" err="1" smtClean="0"/>
              <a:t>dbms_xplan.display_cursor</a:t>
            </a:r>
            <a:r>
              <a:rPr lang="en-US" altLang="en-US" b="1" dirty="0" smtClean="0"/>
              <a:t> you will have to be able to find the SQL statement in the shared pool.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fontAlgn="auto" hangingPunct="1">
              <a:spcAft>
                <a:spcPts val="0"/>
              </a:spcAft>
              <a:defRPr/>
            </a:pPr>
            <a:r>
              <a:rPr lang="en-US" b="1" dirty="0" smtClean="0">
                <a:solidFill>
                  <a:srgbClr val="0000FF"/>
                </a:solidFill>
              </a:rPr>
              <a:t>Popular queries:</a:t>
            </a:r>
          </a:p>
        </p:txBody>
      </p:sp>
      <p:sp>
        <p:nvSpPr>
          <p:cNvPr id="23555" name="Content Placeholder 2"/>
          <p:cNvSpPr>
            <a:spLocks noGrp="1"/>
          </p:cNvSpPr>
          <p:nvPr>
            <p:ph idx="1"/>
          </p:nvPr>
        </p:nvSpPr>
        <p:spPr>
          <a:xfrm>
            <a:off x="685800" y="1600200"/>
            <a:ext cx="7772400" cy="3733800"/>
          </a:xfrm>
        </p:spPr>
        <p:txBody>
          <a:bodyPr/>
          <a:lstStyle/>
          <a:p>
            <a:pPr eaLnBrk="1" hangingPunct="1"/>
            <a:r>
              <a:rPr lang="en-US" altLang="en-US" sz="2400" b="1" dirty="0" smtClean="0"/>
              <a:t>SQL using most sharable memory</a:t>
            </a:r>
          </a:p>
          <a:p>
            <a:pPr eaLnBrk="1" hangingPunct="1"/>
            <a:r>
              <a:rPr lang="en-US" altLang="en-US" sz="2400" b="1" dirty="0" smtClean="0"/>
              <a:t>Distinct </a:t>
            </a:r>
            <a:r>
              <a:rPr lang="en-US" altLang="en-US" sz="2400" b="1" dirty="0" err="1" smtClean="0"/>
              <a:t>sql</a:t>
            </a:r>
            <a:r>
              <a:rPr lang="en-US" altLang="en-US" sz="2400" b="1" dirty="0" smtClean="0"/>
              <a:t> statements in shared pool</a:t>
            </a:r>
          </a:p>
          <a:p>
            <a:pPr eaLnBrk="1" hangingPunct="1"/>
            <a:r>
              <a:rPr lang="en-US" altLang="en-US" sz="2400" b="1" dirty="0" smtClean="0"/>
              <a:t>SIMILAR </a:t>
            </a:r>
            <a:r>
              <a:rPr lang="en-US" altLang="en-US" sz="2400" b="1" dirty="0" err="1" smtClean="0"/>
              <a:t>sql</a:t>
            </a:r>
            <a:r>
              <a:rPr lang="en-US" altLang="en-US" sz="2400" b="1" dirty="0" smtClean="0"/>
              <a:t> in shared pool</a:t>
            </a:r>
          </a:p>
          <a:p>
            <a:pPr eaLnBrk="1" hangingPunct="1"/>
            <a:r>
              <a:rPr lang="en-US" altLang="en-US" sz="2400" b="1" dirty="0" smtClean="0"/>
              <a:t>SQL statements with the most child cursors</a:t>
            </a:r>
          </a:p>
          <a:p>
            <a:pPr eaLnBrk="1" hangingPunct="1"/>
            <a:r>
              <a:rPr lang="en-US" altLang="en-US" sz="2400" b="1" dirty="0" smtClean="0"/>
              <a:t>Most recent SQL statements in the shared pool</a:t>
            </a:r>
          </a:p>
          <a:p>
            <a:pPr eaLnBrk="1" hangingPunct="1"/>
            <a:r>
              <a:rPr lang="en-US" altLang="en-US" sz="2400" b="1" dirty="0" smtClean="0"/>
              <a:t>Find SQL from partial text of the statement</a:t>
            </a:r>
          </a:p>
          <a:p>
            <a:pPr eaLnBrk="1" hangingPunct="1"/>
            <a:r>
              <a:rPr lang="en-US" altLang="en-US" sz="2400" b="1" dirty="0" smtClean="0"/>
              <a:t>SQL with lots of buffer gets</a:t>
            </a:r>
          </a:p>
          <a:p>
            <a:pPr eaLnBrk="1" hangingPunct="1"/>
            <a:r>
              <a:rPr lang="en-US" altLang="en-US" sz="2400" b="1" dirty="0" smtClean="0"/>
              <a:t>Active SQL that is running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additive="base">
                                        <p:cTn id="49"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381000"/>
            <a:ext cx="8229600" cy="609600"/>
          </a:xfrm>
        </p:spPr>
        <p:txBody>
          <a:bodyPr>
            <a:normAutofit/>
          </a:bodyPr>
          <a:lstStyle/>
          <a:p>
            <a:pPr eaLnBrk="1" fontAlgn="auto" hangingPunct="1">
              <a:spcAft>
                <a:spcPts val="0"/>
              </a:spcAft>
              <a:defRPr/>
            </a:pPr>
            <a:r>
              <a:rPr lang="en-US" sz="2800" b="1" dirty="0" smtClean="0"/>
              <a:t>How many different SQL Statements? </a:t>
            </a:r>
          </a:p>
        </p:txBody>
      </p:sp>
      <p:sp>
        <p:nvSpPr>
          <p:cNvPr id="3" name="Content Placeholder 2"/>
          <p:cNvSpPr>
            <a:spLocks noGrp="1"/>
          </p:cNvSpPr>
          <p:nvPr>
            <p:ph idx="1"/>
          </p:nvPr>
        </p:nvSpPr>
        <p:spPr>
          <a:xfrm>
            <a:off x="381000" y="1066800"/>
            <a:ext cx="8077200" cy="2699266"/>
          </a:xfrm>
          <a:solidFill>
            <a:schemeClr val="tx2">
              <a:lumMod val="10000"/>
              <a:lumOff val="90000"/>
            </a:schemeClr>
          </a:solidFill>
        </p:spPr>
        <p:txBody>
          <a:bodyPr rtlCol="0">
            <a:normAutofit/>
          </a:bodyPr>
          <a:lstStyle/>
          <a:p>
            <a:pPr marL="0" indent="0" eaLnBrk="1" fontAlgn="auto" hangingPunct="1">
              <a:spcAft>
                <a:spcPts val="0"/>
              </a:spcAft>
              <a:buFont typeface="Arial" charset="0"/>
              <a:buNone/>
              <a:defRPr/>
            </a:pPr>
            <a:r>
              <a:rPr lang="en-US" sz="1400" b="1" dirty="0">
                <a:solidFill>
                  <a:srgbClr val="0000FF"/>
                </a:solidFill>
                <a:latin typeface="Lucida Console" panose="020B0609040504020204" pitchFamily="49" charset="0"/>
              </a:rPr>
              <a:t>select round(bytes/(1024*1024),0) count, 'Shared Pool Size' info from </a:t>
            </a:r>
            <a:r>
              <a:rPr lang="en-US" sz="1400" b="1" dirty="0" err="1">
                <a:solidFill>
                  <a:srgbClr val="0000FF"/>
                </a:solidFill>
                <a:latin typeface="Lucida Console" panose="020B0609040504020204" pitchFamily="49" charset="0"/>
              </a:rPr>
              <a:t>v$sgainfo</a:t>
            </a:r>
            <a:r>
              <a:rPr lang="en-US" sz="1400" b="1" dirty="0">
                <a:solidFill>
                  <a:srgbClr val="0000FF"/>
                </a:solidFill>
                <a:latin typeface="Lucida Console" panose="020B0609040504020204" pitchFamily="49" charset="0"/>
              </a:rPr>
              <a:t> where name = 'Shared Pool Size'</a:t>
            </a:r>
            <a:r>
              <a:rPr lang="en-US" sz="1100" b="1" dirty="0">
                <a:latin typeface="Lucida Console" panose="020B0609040504020204" pitchFamily="49" charset="0"/>
              </a:rPr>
              <a:t/>
            </a:r>
            <a:br>
              <a:rPr lang="en-US" sz="1100" b="1" dirty="0">
                <a:latin typeface="Lucida Console" panose="020B0609040504020204" pitchFamily="49" charset="0"/>
              </a:rPr>
            </a:br>
            <a:r>
              <a:rPr lang="en-US" sz="1100" dirty="0">
                <a:latin typeface="Lucida Console" panose="020B0609040504020204" pitchFamily="49" charset="0"/>
              </a:rPr>
              <a:t>union </a:t>
            </a:r>
            <a:r>
              <a:rPr lang="en-US" sz="1100" dirty="0" smtClean="0">
                <a:latin typeface="Lucida Console" panose="020B0609040504020204" pitchFamily="49" charset="0"/>
              </a:rPr>
              <a:t>all</a:t>
            </a:r>
            <a:r>
              <a:rPr lang="en-US" sz="1100" b="1" dirty="0">
                <a:latin typeface="Lucida Console" panose="020B0609040504020204" pitchFamily="49" charset="0"/>
              </a:rPr>
              <a:t/>
            </a:r>
            <a:br>
              <a:rPr lang="en-US" sz="1100" b="1" dirty="0">
                <a:latin typeface="Lucida Console" panose="020B0609040504020204" pitchFamily="49" charset="0"/>
              </a:rPr>
            </a:br>
            <a:r>
              <a:rPr lang="en-US" sz="1400" b="1" dirty="0">
                <a:solidFill>
                  <a:srgbClr val="0000FF"/>
                </a:solidFill>
                <a:latin typeface="Lucida Console" panose="020B0609040504020204" pitchFamily="49" charset="0"/>
              </a:rPr>
              <a:t>select count(*), </a:t>
            </a:r>
            <a:r>
              <a:rPr lang="en-US" sz="1400" b="1" dirty="0" smtClean="0">
                <a:solidFill>
                  <a:srgbClr val="0000FF"/>
                </a:solidFill>
                <a:latin typeface="Lucida Console" panose="020B0609040504020204" pitchFamily="49" charset="0"/>
              </a:rPr>
              <a:t>‘Unique </a:t>
            </a:r>
            <a:r>
              <a:rPr lang="en-US" sz="1400" b="1" dirty="0" err="1" smtClean="0">
                <a:solidFill>
                  <a:srgbClr val="0000FF"/>
                </a:solidFill>
                <a:latin typeface="Lucida Console" panose="020B0609040504020204" pitchFamily="49" charset="0"/>
              </a:rPr>
              <a:t>sql</a:t>
            </a:r>
            <a:r>
              <a:rPr lang="en-US" sz="1400" b="1" dirty="0" smtClean="0">
                <a:solidFill>
                  <a:srgbClr val="0000FF"/>
                </a:solidFill>
                <a:latin typeface="Lucida Console" panose="020B0609040504020204" pitchFamily="49" charset="0"/>
              </a:rPr>
              <a:t> statements‘</a:t>
            </a:r>
          </a:p>
          <a:p>
            <a:pPr marL="0" indent="0" eaLnBrk="1" fontAlgn="auto" hangingPunct="1">
              <a:spcAft>
                <a:spcPts val="0"/>
              </a:spcAft>
              <a:buFont typeface="Arial" charset="0"/>
              <a:buNone/>
              <a:defRPr/>
            </a:pPr>
            <a:r>
              <a:rPr lang="en-US" sz="1400" b="1" dirty="0" smtClean="0">
                <a:solidFill>
                  <a:srgbClr val="0000FF"/>
                </a:solidFill>
                <a:latin typeface="Lucida Console" panose="020B0609040504020204" pitchFamily="49" charset="0"/>
              </a:rPr>
              <a:t>from </a:t>
            </a:r>
            <a:r>
              <a:rPr lang="en-US" sz="1400" b="1" dirty="0" err="1" smtClean="0">
                <a:solidFill>
                  <a:srgbClr val="0000FF"/>
                </a:solidFill>
                <a:latin typeface="Lucida Console" panose="020B0609040504020204" pitchFamily="49" charset="0"/>
              </a:rPr>
              <a:t>v$sql_shared_cursor</a:t>
            </a:r>
            <a:r>
              <a:rPr lang="en-US" sz="1400" b="1" dirty="0" smtClean="0">
                <a:solidFill>
                  <a:srgbClr val="0000FF"/>
                </a:solidFill>
                <a:latin typeface="Lucida Console" panose="020B0609040504020204" pitchFamily="49" charset="0"/>
              </a:rPr>
              <a:t> </a:t>
            </a:r>
            <a:r>
              <a:rPr lang="en-US" sz="1400" b="1" dirty="0">
                <a:solidFill>
                  <a:srgbClr val="0000FF"/>
                </a:solidFill>
                <a:latin typeface="Lucida Console" panose="020B0609040504020204" pitchFamily="49" charset="0"/>
              </a:rPr>
              <a:t>where </a:t>
            </a:r>
            <a:r>
              <a:rPr lang="en-US" sz="1400" b="1" dirty="0" err="1">
                <a:solidFill>
                  <a:srgbClr val="0000FF"/>
                </a:solidFill>
                <a:latin typeface="Lucida Console" panose="020B0609040504020204" pitchFamily="49" charset="0"/>
              </a:rPr>
              <a:t>child_number</a:t>
            </a:r>
            <a:r>
              <a:rPr lang="en-US" sz="1400" b="1" dirty="0">
                <a:solidFill>
                  <a:srgbClr val="0000FF"/>
                </a:solidFill>
                <a:latin typeface="Lucida Console" panose="020B0609040504020204" pitchFamily="49" charset="0"/>
              </a:rPr>
              <a:t> = 0</a:t>
            </a:r>
            <a:r>
              <a:rPr lang="en-US" sz="1100" b="1" dirty="0">
                <a:latin typeface="Lucida Console" panose="020B0609040504020204" pitchFamily="49" charset="0"/>
              </a:rPr>
              <a:t/>
            </a:r>
            <a:br>
              <a:rPr lang="en-US" sz="1100" b="1" dirty="0">
                <a:latin typeface="Lucida Console" panose="020B0609040504020204" pitchFamily="49" charset="0"/>
              </a:rPr>
            </a:br>
            <a:r>
              <a:rPr lang="en-US" sz="1100" dirty="0">
                <a:latin typeface="Lucida Console" panose="020B0609040504020204" pitchFamily="49" charset="0"/>
              </a:rPr>
              <a:t>union all</a:t>
            </a:r>
            <a:r>
              <a:rPr lang="en-US" sz="1100" b="1" dirty="0">
                <a:latin typeface="Lucida Console" panose="020B0609040504020204" pitchFamily="49" charset="0"/>
              </a:rPr>
              <a:t/>
            </a:r>
            <a:br>
              <a:rPr lang="en-US" sz="1100" b="1" dirty="0">
                <a:latin typeface="Lucida Console" panose="020B0609040504020204" pitchFamily="49" charset="0"/>
              </a:rPr>
            </a:br>
            <a:r>
              <a:rPr lang="en-US" sz="1400" b="1" dirty="0">
                <a:solidFill>
                  <a:srgbClr val="0000FF"/>
                </a:solidFill>
                <a:latin typeface="Lucida Console" panose="020B0609040504020204" pitchFamily="49" charset="0"/>
              </a:rPr>
              <a:t>select count(*), </a:t>
            </a:r>
            <a:r>
              <a:rPr lang="en-US" sz="1400" b="1" dirty="0" smtClean="0">
                <a:solidFill>
                  <a:srgbClr val="0000FF"/>
                </a:solidFill>
                <a:latin typeface="Lucida Console" panose="020B0609040504020204" pitchFamily="49" charset="0"/>
              </a:rPr>
              <a:t>‘Same </a:t>
            </a:r>
            <a:r>
              <a:rPr lang="en-US" sz="1400" b="1" dirty="0" err="1" smtClean="0">
                <a:solidFill>
                  <a:srgbClr val="0000FF"/>
                </a:solidFill>
                <a:latin typeface="Lucida Console" panose="020B0609040504020204" pitchFamily="49" charset="0"/>
              </a:rPr>
              <a:t>sql</a:t>
            </a:r>
            <a:r>
              <a:rPr lang="en-US" sz="1400" b="1" dirty="0" smtClean="0">
                <a:solidFill>
                  <a:srgbClr val="0000FF"/>
                </a:solidFill>
                <a:latin typeface="Lucida Console" panose="020B0609040504020204" pitchFamily="49" charset="0"/>
              </a:rPr>
              <a:t> but not </a:t>
            </a:r>
            <a:r>
              <a:rPr lang="en-US" sz="1400" b="1" dirty="0">
                <a:solidFill>
                  <a:srgbClr val="0000FF"/>
                </a:solidFill>
                <a:latin typeface="Lucida Console" panose="020B0609040504020204" pitchFamily="49" charset="0"/>
              </a:rPr>
              <a:t>first </a:t>
            </a:r>
            <a:r>
              <a:rPr lang="en-US" sz="1400" b="1" dirty="0" smtClean="0">
                <a:solidFill>
                  <a:srgbClr val="0000FF"/>
                </a:solidFill>
                <a:latin typeface="Lucida Console" panose="020B0609040504020204" pitchFamily="49" charset="0"/>
              </a:rPr>
              <a:t>copy‘</a:t>
            </a:r>
          </a:p>
          <a:p>
            <a:pPr marL="0" indent="0" eaLnBrk="1" fontAlgn="auto" hangingPunct="1">
              <a:spcAft>
                <a:spcPts val="0"/>
              </a:spcAft>
              <a:buFont typeface="Arial" charset="0"/>
              <a:buNone/>
              <a:defRPr/>
            </a:pPr>
            <a:r>
              <a:rPr lang="en-US" sz="1400" b="1" dirty="0" smtClean="0">
                <a:solidFill>
                  <a:srgbClr val="0000FF"/>
                </a:solidFill>
                <a:latin typeface="Lucida Console" panose="020B0609040504020204" pitchFamily="49" charset="0"/>
              </a:rPr>
              <a:t>from </a:t>
            </a:r>
            <a:r>
              <a:rPr lang="en-US" sz="1400" b="1" dirty="0" err="1">
                <a:solidFill>
                  <a:srgbClr val="0000FF"/>
                </a:solidFill>
                <a:latin typeface="Lucida Console" panose="020B0609040504020204" pitchFamily="49" charset="0"/>
              </a:rPr>
              <a:t>v$sql_shared_cursor</a:t>
            </a:r>
            <a:r>
              <a:rPr lang="en-US" sz="1400" b="1" dirty="0">
                <a:solidFill>
                  <a:srgbClr val="0000FF"/>
                </a:solidFill>
                <a:latin typeface="Lucida Console" panose="020B0609040504020204" pitchFamily="49" charset="0"/>
              </a:rPr>
              <a:t> where </a:t>
            </a:r>
            <a:r>
              <a:rPr lang="en-US" sz="1400" b="1" dirty="0" err="1">
                <a:solidFill>
                  <a:srgbClr val="0000FF"/>
                </a:solidFill>
                <a:latin typeface="Lucida Console" panose="020B0609040504020204" pitchFamily="49" charset="0"/>
              </a:rPr>
              <a:t>child_number</a:t>
            </a:r>
            <a:r>
              <a:rPr lang="en-US" sz="1400" b="1" dirty="0">
                <a:solidFill>
                  <a:srgbClr val="0000FF"/>
                </a:solidFill>
                <a:latin typeface="Lucida Console" panose="020B0609040504020204" pitchFamily="49" charset="0"/>
              </a:rPr>
              <a:t> &gt;= 1</a:t>
            </a:r>
            <a:r>
              <a:rPr lang="en-US" sz="1100" b="1" dirty="0">
                <a:latin typeface="Lucida Console" panose="020B0609040504020204" pitchFamily="49" charset="0"/>
              </a:rPr>
              <a:t/>
            </a:r>
            <a:br>
              <a:rPr lang="en-US" sz="1100" b="1" dirty="0">
                <a:latin typeface="Lucida Console" panose="020B0609040504020204" pitchFamily="49" charset="0"/>
              </a:rPr>
            </a:br>
            <a:r>
              <a:rPr lang="en-US" sz="1100" dirty="0">
                <a:latin typeface="Lucida Console" panose="020B0609040504020204" pitchFamily="49" charset="0"/>
              </a:rPr>
              <a:t>union all</a:t>
            </a:r>
            <a:r>
              <a:rPr lang="en-US" sz="1100" b="1" dirty="0">
                <a:latin typeface="Lucida Console" panose="020B0609040504020204" pitchFamily="49" charset="0"/>
              </a:rPr>
              <a:t/>
            </a:r>
            <a:br>
              <a:rPr lang="en-US" sz="1100" b="1" dirty="0">
                <a:latin typeface="Lucida Console" panose="020B0609040504020204" pitchFamily="49" charset="0"/>
              </a:rPr>
            </a:br>
            <a:r>
              <a:rPr lang="en-US" sz="1400" b="1" dirty="0">
                <a:solidFill>
                  <a:srgbClr val="0000FF"/>
                </a:solidFill>
                <a:latin typeface="Lucida Console" panose="020B0609040504020204" pitchFamily="49" charset="0"/>
              </a:rPr>
              <a:t>select count(*), </a:t>
            </a:r>
            <a:r>
              <a:rPr lang="en-US" sz="1400" b="1" dirty="0" smtClean="0">
                <a:solidFill>
                  <a:srgbClr val="0000FF"/>
                </a:solidFill>
                <a:latin typeface="Lucida Console" panose="020B0609040504020204" pitchFamily="49" charset="0"/>
              </a:rPr>
              <a:t>'Execution </a:t>
            </a:r>
            <a:r>
              <a:rPr lang="en-US" sz="1400" b="1" dirty="0">
                <a:solidFill>
                  <a:srgbClr val="0000FF"/>
                </a:solidFill>
                <a:latin typeface="Lucida Console" panose="020B0609040504020204" pitchFamily="49" charset="0"/>
              </a:rPr>
              <a:t>plans' from </a:t>
            </a:r>
            <a:r>
              <a:rPr lang="en-US" sz="1400" b="1" dirty="0" err="1">
                <a:solidFill>
                  <a:srgbClr val="0000FF"/>
                </a:solidFill>
                <a:latin typeface="Lucida Console" panose="020B0609040504020204" pitchFamily="49" charset="0"/>
              </a:rPr>
              <a:t>v$sql_shared_cursor</a:t>
            </a:r>
            <a:r>
              <a:rPr lang="en-US" sz="1100" b="1" dirty="0">
                <a:latin typeface="Lucida Console" panose="020B0609040504020204" pitchFamily="49" charset="0"/>
              </a:rPr>
              <a:t/>
            </a:r>
            <a:br>
              <a:rPr lang="en-US" sz="1100" b="1" dirty="0">
                <a:latin typeface="Lucida Console" panose="020B0609040504020204" pitchFamily="49" charset="0"/>
              </a:rPr>
            </a:br>
            <a:r>
              <a:rPr lang="en-US" sz="1100" dirty="0">
                <a:latin typeface="Lucida Console" panose="020B0609040504020204" pitchFamily="49" charset="0"/>
              </a:rPr>
              <a:t>union all</a:t>
            </a:r>
            <a:r>
              <a:rPr lang="en-US" sz="1100" b="1" dirty="0">
                <a:latin typeface="Lucida Console" panose="020B0609040504020204" pitchFamily="49" charset="0"/>
              </a:rPr>
              <a:t/>
            </a:r>
            <a:br>
              <a:rPr lang="en-US" sz="1100" b="1" dirty="0">
                <a:latin typeface="Lucida Console" panose="020B0609040504020204" pitchFamily="49" charset="0"/>
              </a:rPr>
            </a:br>
            <a:r>
              <a:rPr lang="en-US" sz="1400" b="1" dirty="0">
                <a:solidFill>
                  <a:srgbClr val="0000FF"/>
                </a:solidFill>
                <a:latin typeface="Lucida Console" panose="020B0609040504020204" pitchFamily="49" charset="0"/>
              </a:rPr>
              <a:t>select count(*), 'Count from </a:t>
            </a:r>
            <a:r>
              <a:rPr lang="en-US" sz="1400" b="1" dirty="0" err="1">
                <a:solidFill>
                  <a:srgbClr val="0000FF"/>
                </a:solidFill>
                <a:latin typeface="Lucida Console" panose="020B0609040504020204" pitchFamily="49" charset="0"/>
              </a:rPr>
              <a:t>sqlarea</a:t>
            </a:r>
            <a:r>
              <a:rPr lang="en-US" sz="1400" b="1" dirty="0">
                <a:solidFill>
                  <a:srgbClr val="0000FF"/>
                </a:solidFill>
                <a:latin typeface="Lucida Console" panose="020B0609040504020204" pitchFamily="49" charset="0"/>
              </a:rPr>
              <a:t>' from </a:t>
            </a:r>
            <a:r>
              <a:rPr lang="en-US" sz="1400" b="1" dirty="0" err="1">
                <a:solidFill>
                  <a:srgbClr val="0000FF"/>
                </a:solidFill>
                <a:latin typeface="Lucida Console" panose="020B0609040504020204" pitchFamily="49" charset="0"/>
              </a:rPr>
              <a:t>v$sqlarea</a:t>
            </a:r>
            <a:r>
              <a:rPr lang="en-US" sz="1400" b="1" dirty="0">
                <a:solidFill>
                  <a:srgbClr val="0000FF"/>
                </a:solidFill>
                <a:latin typeface="Lucida Console" panose="020B0609040504020204" pitchFamily="49" charset="0"/>
              </a:rPr>
              <a:t>;</a:t>
            </a:r>
            <a:endParaRPr lang="en-US" sz="1400" b="1" dirty="0" smtClean="0">
              <a:solidFill>
                <a:srgbClr val="0000FF"/>
              </a:solidFill>
              <a:latin typeface="Lucida Console" panose="020B0609040504020204" pitchFamily="49" charset="0"/>
            </a:endParaRPr>
          </a:p>
          <a:p>
            <a:pPr marL="0" indent="0" eaLnBrk="1" fontAlgn="auto" hangingPunct="1">
              <a:spcAft>
                <a:spcPts val="0"/>
              </a:spcAft>
              <a:buFont typeface="Arial" charset="0"/>
              <a:buNone/>
              <a:defRPr/>
            </a:pPr>
            <a:endParaRPr lang="en-US" sz="1400" dirty="0" smtClean="0">
              <a:latin typeface="r_ansi" pitchFamily="49" charset="0"/>
            </a:endParaRPr>
          </a:p>
          <a:p>
            <a:pPr indent="-274320" eaLnBrk="1" fontAlgn="auto" hangingPunct="1">
              <a:spcAft>
                <a:spcPts val="0"/>
              </a:spcAft>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4380580"/>
              </p:ext>
            </p:extLst>
          </p:nvPr>
        </p:nvGraphicFramePr>
        <p:xfrm>
          <a:off x="838200" y="4267200"/>
          <a:ext cx="4953000" cy="2194728"/>
        </p:xfrm>
        <a:graphic>
          <a:graphicData uri="http://schemas.openxmlformats.org/drawingml/2006/table">
            <a:tbl>
              <a:tblPr/>
              <a:tblGrid>
                <a:gridCol w="1651000"/>
                <a:gridCol w="3302000"/>
              </a:tblGrid>
              <a:tr h="365768">
                <a:tc>
                  <a:txBody>
                    <a:bodyPr/>
                    <a:lstStyle/>
                    <a:p>
                      <a:pPr algn="l"/>
                      <a:r>
                        <a:rPr lang="en-US" sz="1800" dirty="0" smtClean="0"/>
                        <a:t>         Statistic</a:t>
                      </a:r>
                      <a:endParaRPr lang="en-US" sz="1800" dirty="0"/>
                    </a:p>
                  </a:txBody>
                  <a:tcPr marT="45724" marB="45724" anchor="ctr">
                    <a:lnL>
                      <a:noFill/>
                    </a:lnL>
                    <a:lnR>
                      <a:noFill/>
                    </a:lnR>
                    <a:lnT>
                      <a:noFill/>
                    </a:lnT>
                    <a:lnB>
                      <a:noFill/>
                    </a:lnB>
                    <a:solidFill>
                      <a:srgbClr val="C0C0C0"/>
                    </a:solidFill>
                  </a:tcPr>
                </a:tc>
                <a:tc>
                  <a:txBody>
                    <a:bodyPr/>
                    <a:lstStyle/>
                    <a:p>
                      <a:pPr algn="l"/>
                      <a:r>
                        <a:rPr lang="en-US" sz="1800" dirty="0" smtClean="0"/>
                        <a:t>Description</a:t>
                      </a:r>
                      <a:endParaRPr lang="en-US" sz="1800" dirty="0"/>
                    </a:p>
                  </a:txBody>
                  <a:tcPr marT="45724" marB="45724" anchor="ctr">
                    <a:lnL>
                      <a:noFill/>
                    </a:lnL>
                    <a:lnR>
                      <a:noFill/>
                    </a:lnR>
                    <a:lnT>
                      <a:noFill/>
                    </a:lnT>
                    <a:lnB>
                      <a:noFill/>
                    </a:lnB>
                    <a:solidFill>
                      <a:srgbClr val="C0C0C0"/>
                    </a:solidFill>
                  </a:tcPr>
                </a:tc>
              </a:tr>
              <a:tr h="365792">
                <a:tc>
                  <a:txBody>
                    <a:bodyPr/>
                    <a:lstStyle/>
                    <a:p>
                      <a:pPr algn="r"/>
                      <a:r>
                        <a:rPr lang="en-US" sz="1800" dirty="0" smtClean="0">
                          <a:solidFill>
                            <a:srgbClr val="7030A0"/>
                          </a:solidFill>
                        </a:rPr>
                        <a:t>7072</a:t>
                      </a:r>
                      <a:r>
                        <a:rPr lang="en-US" sz="1800" baseline="0" dirty="0" smtClean="0">
                          <a:solidFill>
                            <a:srgbClr val="7030A0"/>
                          </a:solidFill>
                        </a:rPr>
                        <a:t> </a:t>
                      </a:r>
                      <a:r>
                        <a:rPr lang="en-US" sz="1800" baseline="0" dirty="0" err="1" smtClean="0">
                          <a:solidFill>
                            <a:srgbClr val="7030A0"/>
                          </a:solidFill>
                        </a:rPr>
                        <a:t>mb</a:t>
                      </a:r>
                      <a:endParaRPr lang="en-US" sz="1800" dirty="0">
                        <a:solidFill>
                          <a:srgbClr val="7030A0"/>
                        </a:solidFill>
                      </a:endParaRPr>
                    </a:p>
                  </a:txBody>
                  <a:tcPr marT="45724" marB="45724" anchor="ctr">
                    <a:lnL>
                      <a:noFill/>
                    </a:lnL>
                    <a:lnR>
                      <a:noFill/>
                    </a:lnR>
                    <a:lnT>
                      <a:noFill/>
                    </a:lnT>
                    <a:lnB>
                      <a:noFill/>
                    </a:lnB>
                  </a:tcPr>
                </a:tc>
                <a:tc>
                  <a:txBody>
                    <a:bodyPr/>
                    <a:lstStyle/>
                    <a:p>
                      <a:r>
                        <a:rPr lang="en-US" sz="1800" dirty="0" smtClean="0">
                          <a:solidFill>
                            <a:srgbClr val="7030A0"/>
                          </a:solidFill>
                        </a:rPr>
                        <a:t>Shared Pool Size</a:t>
                      </a:r>
                      <a:endParaRPr lang="en-US" sz="1800" dirty="0">
                        <a:solidFill>
                          <a:srgbClr val="7030A0"/>
                        </a:solidFill>
                      </a:endParaRPr>
                    </a:p>
                  </a:txBody>
                  <a:tcPr marT="45724" marB="45724" anchor="ctr">
                    <a:lnL>
                      <a:noFill/>
                    </a:lnL>
                    <a:lnR>
                      <a:noFill/>
                    </a:lnR>
                    <a:lnT>
                      <a:noFill/>
                    </a:lnT>
                    <a:lnB>
                      <a:noFill/>
                    </a:lnB>
                  </a:tcPr>
                </a:tc>
              </a:tr>
              <a:tr h="365792">
                <a:tc>
                  <a:txBody>
                    <a:bodyPr/>
                    <a:lstStyle/>
                    <a:p>
                      <a:pPr algn="r"/>
                      <a:r>
                        <a:rPr lang="en-US" sz="1800" dirty="0" smtClean="0">
                          <a:solidFill>
                            <a:srgbClr val="0000FF"/>
                          </a:solidFill>
                        </a:rPr>
                        <a:t>62,828</a:t>
                      </a:r>
                      <a:endParaRPr lang="en-US" sz="1800" dirty="0">
                        <a:solidFill>
                          <a:srgbClr val="0000FF"/>
                        </a:solidFill>
                      </a:endParaRPr>
                    </a:p>
                  </a:txBody>
                  <a:tcPr marT="45724" marB="45724" anchor="ctr">
                    <a:lnL>
                      <a:noFill/>
                    </a:lnL>
                    <a:lnR>
                      <a:noFill/>
                    </a:lnR>
                    <a:lnT>
                      <a:noFill/>
                    </a:lnT>
                    <a:lnB>
                      <a:noFill/>
                    </a:lnB>
                  </a:tcPr>
                </a:tc>
                <a:tc>
                  <a:txBody>
                    <a:bodyPr/>
                    <a:lstStyle/>
                    <a:p>
                      <a:r>
                        <a:rPr lang="en-US" sz="1800" dirty="0" smtClean="0">
                          <a:solidFill>
                            <a:srgbClr val="0000FF"/>
                          </a:solidFill>
                        </a:rPr>
                        <a:t>Unique </a:t>
                      </a:r>
                      <a:r>
                        <a:rPr lang="en-US" sz="1800" dirty="0" err="1" smtClean="0">
                          <a:solidFill>
                            <a:srgbClr val="0000FF"/>
                          </a:solidFill>
                        </a:rPr>
                        <a:t>sql</a:t>
                      </a:r>
                      <a:r>
                        <a:rPr lang="en-US" sz="1800" dirty="0" smtClean="0">
                          <a:solidFill>
                            <a:srgbClr val="0000FF"/>
                          </a:solidFill>
                        </a:rPr>
                        <a:t> statements</a:t>
                      </a:r>
                      <a:endParaRPr lang="en-US" sz="1800" dirty="0">
                        <a:solidFill>
                          <a:srgbClr val="0000FF"/>
                        </a:solidFill>
                      </a:endParaRPr>
                    </a:p>
                  </a:txBody>
                  <a:tcPr marT="45724" marB="45724" anchor="ctr">
                    <a:lnL>
                      <a:noFill/>
                    </a:lnL>
                    <a:lnR>
                      <a:noFill/>
                    </a:lnR>
                    <a:lnT>
                      <a:noFill/>
                    </a:lnT>
                    <a:lnB>
                      <a:noFill/>
                    </a:lnB>
                  </a:tcPr>
                </a:tc>
              </a:tr>
              <a:tr h="365792">
                <a:tc>
                  <a:txBody>
                    <a:bodyPr/>
                    <a:lstStyle/>
                    <a:p>
                      <a:pPr algn="r"/>
                      <a:r>
                        <a:rPr lang="en-US" sz="1800" dirty="0" smtClean="0">
                          <a:solidFill>
                            <a:srgbClr val="00B0F0"/>
                          </a:solidFill>
                        </a:rPr>
                        <a:t>27,160</a:t>
                      </a:r>
                      <a:endParaRPr lang="en-US" sz="1800" dirty="0">
                        <a:solidFill>
                          <a:srgbClr val="00B0F0"/>
                        </a:solidFill>
                      </a:endParaRPr>
                    </a:p>
                  </a:txBody>
                  <a:tcPr marT="45724" marB="45724" anchor="ctr">
                    <a:lnL>
                      <a:noFill/>
                    </a:lnL>
                    <a:lnR>
                      <a:noFill/>
                    </a:lnR>
                    <a:lnT>
                      <a:noFill/>
                    </a:lnT>
                    <a:lnB>
                      <a:noFill/>
                    </a:lnB>
                  </a:tcPr>
                </a:tc>
                <a:tc>
                  <a:txBody>
                    <a:bodyPr/>
                    <a:lstStyle/>
                    <a:p>
                      <a:r>
                        <a:rPr lang="en-US" sz="1800" dirty="0" smtClean="0">
                          <a:solidFill>
                            <a:srgbClr val="00B0F0"/>
                          </a:solidFill>
                        </a:rPr>
                        <a:t>Same </a:t>
                      </a:r>
                      <a:r>
                        <a:rPr lang="en-US" sz="1800" dirty="0" err="1" smtClean="0">
                          <a:solidFill>
                            <a:srgbClr val="00B0F0"/>
                          </a:solidFill>
                        </a:rPr>
                        <a:t>sql</a:t>
                      </a:r>
                      <a:r>
                        <a:rPr lang="en-US" sz="1800" dirty="0" smtClean="0">
                          <a:solidFill>
                            <a:srgbClr val="00B0F0"/>
                          </a:solidFill>
                        </a:rPr>
                        <a:t> not </a:t>
                      </a:r>
                      <a:r>
                        <a:rPr lang="en-US" sz="1800" dirty="0">
                          <a:solidFill>
                            <a:srgbClr val="00B0F0"/>
                          </a:solidFill>
                        </a:rPr>
                        <a:t>first </a:t>
                      </a:r>
                      <a:r>
                        <a:rPr lang="en-US" sz="1800" dirty="0" smtClean="0">
                          <a:solidFill>
                            <a:srgbClr val="00B0F0"/>
                          </a:solidFill>
                        </a:rPr>
                        <a:t>copy</a:t>
                      </a:r>
                      <a:endParaRPr lang="en-US" sz="1800" dirty="0">
                        <a:solidFill>
                          <a:srgbClr val="00B0F0"/>
                        </a:solidFill>
                      </a:endParaRPr>
                    </a:p>
                  </a:txBody>
                  <a:tcPr marT="45724" marB="45724" anchor="ctr">
                    <a:lnL>
                      <a:noFill/>
                    </a:lnL>
                    <a:lnR>
                      <a:noFill/>
                    </a:lnR>
                    <a:lnT>
                      <a:noFill/>
                    </a:lnT>
                    <a:lnB>
                      <a:noFill/>
                    </a:lnB>
                  </a:tcPr>
                </a:tc>
              </a:tr>
              <a:tr h="365792">
                <a:tc>
                  <a:txBody>
                    <a:bodyPr/>
                    <a:lstStyle/>
                    <a:p>
                      <a:pPr algn="r"/>
                      <a:r>
                        <a:rPr lang="en-US" sz="1800" dirty="0" smtClean="0"/>
                        <a:t>89,989</a:t>
                      </a:r>
                      <a:endParaRPr lang="en-US" sz="1800" dirty="0"/>
                    </a:p>
                  </a:txBody>
                  <a:tcPr marT="45724" marB="45724" anchor="ctr">
                    <a:lnL>
                      <a:noFill/>
                    </a:lnL>
                    <a:lnR>
                      <a:noFill/>
                    </a:lnR>
                    <a:lnT>
                      <a:noFill/>
                    </a:lnT>
                    <a:lnB>
                      <a:noFill/>
                    </a:lnB>
                  </a:tcPr>
                </a:tc>
                <a:tc>
                  <a:txBody>
                    <a:bodyPr/>
                    <a:lstStyle/>
                    <a:p>
                      <a:r>
                        <a:rPr lang="en-US" sz="1800" dirty="0" smtClean="0"/>
                        <a:t>Execution </a:t>
                      </a:r>
                      <a:r>
                        <a:rPr lang="en-US" sz="1800" dirty="0"/>
                        <a:t>plans</a:t>
                      </a:r>
                    </a:p>
                  </a:txBody>
                  <a:tcPr marT="45724" marB="45724" anchor="ctr">
                    <a:lnL>
                      <a:noFill/>
                    </a:lnL>
                    <a:lnR>
                      <a:noFill/>
                    </a:lnR>
                    <a:lnT>
                      <a:noFill/>
                    </a:lnT>
                    <a:lnB>
                      <a:noFill/>
                    </a:lnB>
                  </a:tcPr>
                </a:tc>
              </a:tr>
              <a:tr h="365792">
                <a:tc>
                  <a:txBody>
                    <a:bodyPr/>
                    <a:lstStyle/>
                    <a:p>
                      <a:pPr algn="r"/>
                      <a:r>
                        <a:rPr lang="en-US" sz="1800" dirty="0" smtClean="0">
                          <a:solidFill>
                            <a:srgbClr val="0000FF"/>
                          </a:solidFill>
                        </a:rPr>
                        <a:t>63,629</a:t>
                      </a:r>
                      <a:endParaRPr lang="en-US" sz="1800" dirty="0">
                        <a:solidFill>
                          <a:srgbClr val="0000FF"/>
                        </a:solidFill>
                      </a:endParaRPr>
                    </a:p>
                  </a:txBody>
                  <a:tcPr marT="45724" marB="45724" anchor="ctr">
                    <a:lnL>
                      <a:noFill/>
                    </a:lnL>
                    <a:lnR>
                      <a:noFill/>
                    </a:lnR>
                    <a:lnT>
                      <a:noFill/>
                    </a:lnT>
                    <a:lnB>
                      <a:noFill/>
                    </a:lnB>
                  </a:tcPr>
                </a:tc>
                <a:tc>
                  <a:txBody>
                    <a:bodyPr/>
                    <a:lstStyle/>
                    <a:p>
                      <a:r>
                        <a:rPr lang="en-US" sz="1800" dirty="0">
                          <a:solidFill>
                            <a:srgbClr val="0000FF"/>
                          </a:solidFill>
                        </a:rPr>
                        <a:t>Count from </a:t>
                      </a:r>
                      <a:r>
                        <a:rPr lang="en-US" sz="1800" dirty="0" err="1">
                          <a:solidFill>
                            <a:srgbClr val="0000FF"/>
                          </a:solidFill>
                        </a:rPr>
                        <a:t>sqlarea</a:t>
                      </a:r>
                      <a:endParaRPr lang="en-US" sz="1800" dirty="0">
                        <a:solidFill>
                          <a:srgbClr val="0000FF"/>
                        </a:solidFill>
                      </a:endParaRPr>
                    </a:p>
                  </a:txBody>
                  <a:tcPr marT="45724" marB="45724" anchor="ctr">
                    <a:lnL>
                      <a:noFill/>
                    </a:lnL>
                    <a:lnR>
                      <a:noFill/>
                    </a:lnR>
                    <a:lnT>
                      <a:noFill/>
                    </a:lnT>
                    <a:lnB>
                      <a:noFill/>
                    </a:lnB>
                  </a:tcPr>
                </a:tc>
              </a:tr>
            </a:tbl>
          </a:graphicData>
        </a:graphic>
      </p:graphicFrame>
      <p:sp>
        <p:nvSpPr>
          <p:cNvPr id="2" name="TextBox 1"/>
          <p:cNvSpPr txBox="1"/>
          <p:nvPr/>
        </p:nvSpPr>
        <p:spPr>
          <a:xfrm>
            <a:off x="838200" y="3776130"/>
            <a:ext cx="5257800" cy="369332"/>
          </a:xfrm>
          <a:prstGeom prst="rect">
            <a:avLst/>
          </a:prstGeom>
          <a:noFill/>
        </p:spPr>
        <p:txBody>
          <a:bodyPr wrap="square" rtlCol="0">
            <a:spAutoFit/>
          </a:bodyPr>
          <a:lstStyle/>
          <a:p>
            <a:r>
              <a:rPr lang="en-US" b="1" dirty="0" smtClean="0">
                <a:solidFill>
                  <a:srgbClr val="FF0000"/>
                </a:solidFill>
              </a:rPr>
              <a:t>11.2.0.3 running </a:t>
            </a:r>
            <a:r>
              <a:rPr lang="en-US" b="1" dirty="0">
                <a:solidFill>
                  <a:srgbClr val="FF0000"/>
                </a:solidFill>
              </a:rPr>
              <a:t>Oracle </a:t>
            </a:r>
            <a:r>
              <a:rPr lang="en-US" b="1" dirty="0" err="1">
                <a:solidFill>
                  <a:srgbClr val="FF0000"/>
                </a:solidFill>
              </a:rPr>
              <a:t>eBusiness</a:t>
            </a:r>
            <a:r>
              <a:rPr lang="en-US" b="1" dirty="0">
                <a:solidFill>
                  <a:srgbClr val="FF0000"/>
                </a:solidFill>
              </a:rPr>
              <a:t> Suite 12.1.3 </a:t>
            </a:r>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20922633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43053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1400"/>
            <a:ext cx="3581400" cy="254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048000"/>
            <a:ext cx="19526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105080"/>
            <a:ext cx="3426842"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10200" y="386715"/>
            <a:ext cx="3124200" cy="984885"/>
          </a:xfrm>
          <a:prstGeom prst="rect">
            <a:avLst/>
          </a:prstGeom>
          <a:noFill/>
        </p:spPr>
        <p:txBody>
          <a:bodyPr wrap="square" rtlCol="0">
            <a:spAutoFit/>
          </a:bodyPr>
          <a:lstStyle/>
          <a:p>
            <a:r>
              <a:rPr lang="en-US" sz="2000" dirty="0" smtClean="0"/>
              <a:t>Custom ERP system 11.1.0.7</a:t>
            </a:r>
          </a:p>
          <a:p>
            <a:r>
              <a:rPr lang="en-US" sz="2000" dirty="0" smtClean="0"/>
              <a:t>3076      Shared Pool Size</a:t>
            </a:r>
          </a:p>
          <a:p>
            <a:endParaRPr lang="en-US" dirty="0"/>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396" y="3050067"/>
            <a:ext cx="34480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2396" y="4648200"/>
            <a:ext cx="35718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0609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fontAlgn="auto" hangingPunct="1">
              <a:spcAft>
                <a:spcPts val="0"/>
              </a:spcAft>
              <a:defRPr/>
            </a:pPr>
            <a:r>
              <a:rPr lang="en-US" b="1" dirty="0" smtClean="0">
                <a:solidFill>
                  <a:srgbClr val="0000FF"/>
                </a:solidFill>
              </a:rPr>
              <a:t>Similar SQL </a:t>
            </a:r>
          </a:p>
        </p:txBody>
      </p:sp>
      <p:sp>
        <p:nvSpPr>
          <p:cNvPr id="44035" name="Content Placeholder 2"/>
          <p:cNvSpPr>
            <a:spLocks noGrp="1"/>
          </p:cNvSpPr>
          <p:nvPr>
            <p:ph idx="1"/>
          </p:nvPr>
        </p:nvSpPr>
        <p:spPr>
          <a:xfrm>
            <a:off x="685800" y="1600200"/>
            <a:ext cx="7772400" cy="3733800"/>
          </a:xfrm>
        </p:spPr>
        <p:txBody>
          <a:bodyPr/>
          <a:lstStyle/>
          <a:p>
            <a:pPr marL="0" indent="0" eaLnBrk="1" hangingPunct="1">
              <a:buFont typeface="Arial" pitchFamily="34" charset="0"/>
              <a:buNone/>
            </a:pPr>
            <a:r>
              <a:rPr lang="en-US" altLang="en-US" dirty="0" smtClean="0"/>
              <a:t>SELECT </a:t>
            </a:r>
            <a:r>
              <a:rPr lang="en-US" altLang="en-US" dirty="0" err="1" smtClean="0"/>
              <a:t>substr</a:t>
            </a:r>
            <a:r>
              <a:rPr lang="en-US" altLang="en-US" dirty="0" smtClean="0"/>
              <a:t>(sql_text,1,60) "SQL",</a:t>
            </a:r>
          </a:p>
          <a:p>
            <a:pPr marL="0" indent="0" eaLnBrk="1" hangingPunct="1">
              <a:buFont typeface="Arial" pitchFamily="34" charset="0"/>
              <a:buNone/>
            </a:pPr>
            <a:r>
              <a:rPr lang="en-US" altLang="en-US" dirty="0" smtClean="0"/>
              <a:t>count(*),sum(executions) "</a:t>
            </a:r>
            <a:r>
              <a:rPr lang="en-US" altLang="en-US" dirty="0" err="1" smtClean="0"/>
              <a:t>TotExecs</a:t>
            </a:r>
            <a:r>
              <a:rPr lang="en-US" altLang="en-US" dirty="0" smtClean="0"/>
              <a:t>"</a:t>
            </a:r>
          </a:p>
          <a:p>
            <a:pPr marL="0" indent="0" eaLnBrk="1" hangingPunct="1">
              <a:buFont typeface="Arial" pitchFamily="34" charset="0"/>
              <a:buNone/>
            </a:pPr>
            <a:r>
              <a:rPr lang="en-US" altLang="en-US" dirty="0" smtClean="0"/>
              <a:t>FROM </a:t>
            </a:r>
            <a:r>
              <a:rPr lang="en-US" altLang="en-US" dirty="0" err="1" smtClean="0"/>
              <a:t>v$sqlarea</a:t>
            </a:r>
            <a:endParaRPr lang="en-US" altLang="en-US" dirty="0" smtClean="0"/>
          </a:p>
          <a:p>
            <a:pPr marL="0" indent="0" eaLnBrk="1" hangingPunct="1">
              <a:buFont typeface="Arial" pitchFamily="34" charset="0"/>
              <a:buNone/>
            </a:pPr>
            <a:r>
              <a:rPr lang="en-US" altLang="en-US" dirty="0" smtClean="0"/>
              <a:t>GROUP BY </a:t>
            </a:r>
            <a:r>
              <a:rPr lang="en-US" altLang="en-US" dirty="0" err="1" smtClean="0"/>
              <a:t>substr</a:t>
            </a:r>
            <a:r>
              <a:rPr lang="en-US" altLang="en-US" dirty="0" smtClean="0"/>
              <a:t>(sql_text,1,60)</a:t>
            </a:r>
          </a:p>
          <a:p>
            <a:pPr marL="0" indent="0" eaLnBrk="1" hangingPunct="1">
              <a:buFont typeface="Arial" pitchFamily="34" charset="0"/>
              <a:buNone/>
            </a:pPr>
            <a:r>
              <a:rPr lang="en-US" altLang="en-US" dirty="0" smtClean="0"/>
              <a:t>HAVING count(*) &gt; 10</a:t>
            </a:r>
          </a:p>
          <a:p>
            <a:pPr marL="0" indent="0" eaLnBrk="1" hangingPunct="1">
              <a:buFont typeface="Arial" pitchFamily="34" charset="0"/>
              <a:buNone/>
            </a:pPr>
            <a:r>
              <a:rPr lang="en-US" altLang="en-US" dirty="0" smtClean="0"/>
              <a:t> ORDER BY 2 </a:t>
            </a:r>
            <a:r>
              <a:rPr lang="en-US" altLang="en-US" dirty="0" err="1" smtClean="0"/>
              <a:t>desc</a:t>
            </a:r>
            <a:endParaRPr lang="en-US" altLang="en-US"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r>
              <a:rPr lang="en-US" altLang="en-US" b="1" dirty="0" smtClean="0"/>
              <a:t>*** Matching up the first X many characters in SQL statements finds SQL that looks very similar ( missing bind variables ?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fontAlgn="auto" hangingPunct="1">
              <a:spcAft>
                <a:spcPts val="0"/>
              </a:spcAft>
              <a:defRPr/>
            </a:pPr>
            <a:r>
              <a:rPr lang="en-US" b="1" dirty="0" smtClean="0">
                <a:solidFill>
                  <a:srgbClr val="0000FF"/>
                </a:solidFill>
              </a:rPr>
              <a:t>Similar SQL ALT approach</a:t>
            </a:r>
          </a:p>
        </p:txBody>
      </p:sp>
      <p:sp>
        <p:nvSpPr>
          <p:cNvPr id="44035" name="Content Placeholder 2"/>
          <p:cNvSpPr>
            <a:spLocks noGrp="1"/>
          </p:cNvSpPr>
          <p:nvPr>
            <p:ph idx="1"/>
          </p:nvPr>
        </p:nvSpPr>
        <p:spPr>
          <a:xfrm>
            <a:off x="685800" y="1600200"/>
            <a:ext cx="7772400" cy="4038600"/>
          </a:xfrm>
        </p:spPr>
        <p:txBody>
          <a:bodyPr/>
          <a:lstStyle/>
          <a:p>
            <a:pPr marL="0" indent="0" eaLnBrk="1" hangingPunct="1">
              <a:buFont typeface="Arial" pitchFamily="34" charset="0"/>
              <a:buNone/>
            </a:pPr>
            <a:r>
              <a:rPr lang="en-US" altLang="en-US" sz="1400" b="1" dirty="0">
                <a:latin typeface="Lucida Console" panose="020B0609040504020204" pitchFamily="49" charset="0"/>
              </a:rPr>
              <a:t>/*</a:t>
            </a:r>
          </a:p>
          <a:p>
            <a:pPr marL="0" indent="0" eaLnBrk="1" hangingPunct="1">
              <a:buFont typeface="Arial" pitchFamily="34" charset="0"/>
              <a:buNone/>
            </a:pPr>
            <a:r>
              <a:rPr lang="en-US" altLang="en-US" sz="1400" b="1" dirty="0">
                <a:latin typeface="Lucida Console" panose="020B0609040504020204" pitchFamily="49" charset="0"/>
              </a:rPr>
              <a:t>    Find queries that are not using bind variables</a:t>
            </a:r>
          </a:p>
          <a:p>
            <a:pPr marL="0" indent="0" eaLnBrk="1" hangingPunct="1">
              <a:buFont typeface="Arial" pitchFamily="34" charset="0"/>
              <a:buNone/>
            </a:pPr>
            <a:r>
              <a:rPr lang="en-US" altLang="en-US" sz="1400" b="1" dirty="0">
                <a:latin typeface="Lucida Console" panose="020B0609040504020204" pitchFamily="49" charset="0"/>
              </a:rPr>
              <a:t>*/</a:t>
            </a:r>
          </a:p>
          <a:p>
            <a:pPr marL="0" indent="0" eaLnBrk="1" hangingPunct="1">
              <a:buFont typeface="Arial" pitchFamily="34" charset="0"/>
              <a:buNone/>
            </a:pPr>
            <a:r>
              <a:rPr lang="en-US" altLang="en-US" sz="1400" b="1" dirty="0">
                <a:latin typeface="Lucida Console" panose="020B0609040504020204" pitchFamily="49" charset="0"/>
              </a:rPr>
              <a:t>select </a:t>
            </a:r>
            <a:r>
              <a:rPr lang="en-US" altLang="en-US" sz="1400" b="1" dirty="0" err="1">
                <a:latin typeface="Lucida Console" panose="020B0609040504020204" pitchFamily="49" charset="0"/>
              </a:rPr>
              <a:t>inst_id</a:t>
            </a:r>
            <a:r>
              <a:rPr lang="en-US" altLang="en-US" sz="1400" b="1" dirty="0">
                <a:latin typeface="Lucida Console" panose="020B0609040504020204" pitchFamily="49" charset="0"/>
              </a:rPr>
              <a:t>, </a:t>
            </a:r>
            <a:r>
              <a:rPr lang="en-US" altLang="en-US" sz="1400" b="1" dirty="0" err="1">
                <a:latin typeface="Lucida Console" panose="020B0609040504020204" pitchFamily="49" charset="0"/>
              </a:rPr>
              <a:t>to_char</a:t>
            </a:r>
            <a:r>
              <a:rPr lang="en-US" altLang="en-US" sz="1400" b="1" dirty="0">
                <a:latin typeface="Lucida Console" panose="020B0609040504020204" pitchFamily="49" charset="0"/>
              </a:rPr>
              <a:t>(</a:t>
            </a:r>
            <a:r>
              <a:rPr lang="en-US" altLang="en-US" sz="1400" b="1" dirty="0" err="1">
                <a:latin typeface="Lucida Console" panose="020B0609040504020204" pitchFamily="49" charset="0"/>
              </a:rPr>
              <a:t>force_matching_signature</a:t>
            </a:r>
            <a:r>
              <a:rPr lang="en-US" altLang="en-US" sz="1400" b="1" dirty="0">
                <a:latin typeface="Lucida Console" panose="020B0609040504020204" pitchFamily="49" charset="0"/>
              </a:rPr>
              <a:t>) sig, count(</a:t>
            </a:r>
            <a:r>
              <a:rPr lang="en-US" altLang="en-US" sz="1400" b="1" dirty="0" err="1">
                <a:latin typeface="Lucida Console" panose="020B0609040504020204" pitchFamily="49" charset="0"/>
              </a:rPr>
              <a:t>exact_matching_signature</a:t>
            </a:r>
            <a:r>
              <a:rPr lang="en-US" altLang="en-US" sz="1400" b="1" dirty="0">
                <a:latin typeface="Lucida Console" panose="020B0609040504020204" pitchFamily="49" charset="0"/>
              </a:rPr>
              <a:t>) </a:t>
            </a:r>
            <a:r>
              <a:rPr lang="en-US" altLang="en-US" sz="1400" b="1" dirty="0" err="1">
                <a:latin typeface="Lucida Console" panose="020B0609040504020204" pitchFamily="49" charset="0"/>
              </a:rPr>
              <a:t>cnt</a:t>
            </a:r>
            <a:endParaRPr lang="en-US" altLang="en-US" sz="1400" b="1" dirty="0">
              <a:latin typeface="Lucida Console" panose="020B0609040504020204" pitchFamily="49" charset="0"/>
            </a:endParaRPr>
          </a:p>
          <a:p>
            <a:pPr marL="0" indent="0" eaLnBrk="1" hangingPunct="1">
              <a:buFont typeface="Arial" pitchFamily="34" charset="0"/>
              <a:buNone/>
            </a:pPr>
            <a:r>
              <a:rPr lang="en-US" altLang="en-US" sz="1400" b="1" dirty="0">
                <a:latin typeface="Lucida Console" panose="020B0609040504020204" pitchFamily="49" charset="0"/>
              </a:rPr>
              <a:t>from (</a:t>
            </a:r>
          </a:p>
          <a:p>
            <a:pPr marL="0" indent="0" eaLnBrk="1" hangingPunct="1">
              <a:buFont typeface="Arial" pitchFamily="34" charset="0"/>
              <a:buNone/>
            </a:pPr>
            <a:r>
              <a:rPr lang="en-US" altLang="en-US" sz="1400" b="1" dirty="0">
                <a:latin typeface="Lucida Console" panose="020B0609040504020204" pitchFamily="49" charset="0"/>
              </a:rPr>
              <a:t>    select </a:t>
            </a:r>
            <a:r>
              <a:rPr lang="en-US" altLang="en-US" sz="1400" b="1" dirty="0" err="1">
                <a:latin typeface="Lucida Console" panose="020B0609040504020204" pitchFamily="49" charset="0"/>
              </a:rPr>
              <a:t>inst_id</a:t>
            </a:r>
            <a:r>
              <a:rPr lang="en-US" altLang="en-US" sz="1400" b="1" dirty="0">
                <a:latin typeface="Lucida Console" panose="020B0609040504020204" pitchFamily="49" charset="0"/>
              </a:rPr>
              <a:t>, </a:t>
            </a:r>
            <a:r>
              <a:rPr lang="en-US" altLang="en-US" sz="1400" b="1" dirty="0" err="1">
                <a:latin typeface="Lucida Console" panose="020B0609040504020204" pitchFamily="49" charset="0"/>
              </a:rPr>
              <a:t>force_matching_signature</a:t>
            </a:r>
            <a:r>
              <a:rPr lang="en-US" altLang="en-US" sz="1400" b="1" dirty="0">
                <a:latin typeface="Lucida Console" panose="020B0609040504020204" pitchFamily="49" charset="0"/>
              </a:rPr>
              <a:t>, </a:t>
            </a:r>
            <a:r>
              <a:rPr lang="en-US" altLang="en-US" sz="1400" b="1" dirty="0" err="1">
                <a:latin typeface="Lucida Console" panose="020B0609040504020204" pitchFamily="49" charset="0"/>
              </a:rPr>
              <a:t>exact_matching_signature</a:t>
            </a:r>
            <a:endParaRPr lang="en-US" altLang="en-US" sz="1400" b="1" dirty="0">
              <a:latin typeface="Lucida Console" panose="020B0609040504020204" pitchFamily="49" charset="0"/>
            </a:endParaRPr>
          </a:p>
          <a:p>
            <a:pPr marL="0" indent="0" eaLnBrk="1" hangingPunct="1">
              <a:buFont typeface="Arial" pitchFamily="34" charset="0"/>
              <a:buNone/>
            </a:pPr>
            <a:r>
              <a:rPr lang="en-US" altLang="en-US" sz="1400" b="1" dirty="0">
                <a:latin typeface="Lucida Console" panose="020B0609040504020204" pitchFamily="49" charset="0"/>
              </a:rPr>
              <a:t>    from </a:t>
            </a:r>
            <a:r>
              <a:rPr lang="en-US" altLang="en-US" sz="1400" b="1" dirty="0" err="1">
                <a:latin typeface="Lucida Console" panose="020B0609040504020204" pitchFamily="49" charset="0"/>
              </a:rPr>
              <a:t>gv$sql</a:t>
            </a:r>
            <a:endParaRPr lang="en-US" altLang="en-US" sz="1400" b="1" dirty="0">
              <a:latin typeface="Lucida Console" panose="020B0609040504020204" pitchFamily="49" charset="0"/>
            </a:endParaRPr>
          </a:p>
          <a:p>
            <a:pPr marL="0" indent="0" eaLnBrk="1" hangingPunct="1">
              <a:buFont typeface="Arial" pitchFamily="34" charset="0"/>
              <a:buNone/>
            </a:pPr>
            <a:r>
              <a:rPr lang="en-US" altLang="en-US" sz="1400" b="1" dirty="0">
                <a:latin typeface="Lucida Console" panose="020B0609040504020204" pitchFamily="49" charset="0"/>
              </a:rPr>
              <a:t>    group by </a:t>
            </a:r>
            <a:r>
              <a:rPr lang="en-US" altLang="en-US" sz="1400" b="1" dirty="0" err="1">
                <a:latin typeface="Lucida Console" panose="020B0609040504020204" pitchFamily="49" charset="0"/>
              </a:rPr>
              <a:t>inst_id</a:t>
            </a:r>
            <a:r>
              <a:rPr lang="en-US" altLang="en-US" sz="1400" b="1" dirty="0">
                <a:latin typeface="Lucida Console" panose="020B0609040504020204" pitchFamily="49" charset="0"/>
              </a:rPr>
              <a:t>, </a:t>
            </a:r>
            <a:r>
              <a:rPr lang="en-US" altLang="en-US" sz="1400" b="1" dirty="0" err="1">
                <a:latin typeface="Lucida Console" panose="020B0609040504020204" pitchFamily="49" charset="0"/>
              </a:rPr>
              <a:t>force_matching_signature</a:t>
            </a:r>
            <a:r>
              <a:rPr lang="en-US" altLang="en-US" sz="1400" b="1" dirty="0">
                <a:latin typeface="Lucida Console" panose="020B0609040504020204" pitchFamily="49" charset="0"/>
              </a:rPr>
              <a:t>, </a:t>
            </a:r>
            <a:r>
              <a:rPr lang="en-US" altLang="en-US" sz="1400" b="1" dirty="0" err="1">
                <a:latin typeface="Lucida Console" panose="020B0609040504020204" pitchFamily="49" charset="0"/>
              </a:rPr>
              <a:t>exact_matching_signature</a:t>
            </a:r>
            <a:endParaRPr lang="en-US" altLang="en-US" sz="1400" b="1" dirty="0">
              <a:latin typeface="Lucida Console" panose="020B0609040504020204" pitchFamily="49" charset="0"/>
            </a:endParaRPr>
          </a:p>
          <a:p>
            <a:pPr marL="0" indent="0" eaLnBrk="1" hangingPunct="1">
              <a:buFont typeface="Arial" pitchFamily="34" charset="0"/>
              <a:buNone/>
            </a:pPr>
            <a:r>
              <a:rPr lang="en-US" altLang="en-US" sz="1400" b="1" dirty="0">
                <a:latin typeface="Lucida Console" panose="020B0609040504020204" pitchFamily="49" charset="0"/>
              </a:rPr>
              <a:t>)</a:t>
            </a:r>
          </a:p>
          <a:p>
            <a:pPr marL="0" indent="0" eaLnBrk="1" hangingPunct="1">
              <a:buFont typeface="Arial" pitchFamily="34" charset="0"/>
              <a:buNone/>
            </a:pPr>
            <a:r>
              <a:rPr lang="en-US" altLang="en-US" sz="1400" b="1" dirty="0">
                <a:latin typeface="Lucida Console" panose="020B0609040504020204" pitchFamily="49" charset="0"/>
              </a:rPr>
              <a:t>group by </a:t>
            </a:r>
            <a:r>
              <a:rPr lang="en-US" altLang="en-US" sz="1400" b="1" dirty="0" err="1">
                <a:latin typeface="Lucida Console" panose="020B0609040504020204" pitchFamily="49" charset="0"/>
              </a:rPr>
              <a:t>inst_id</a:t>
            </a:r>
            <a:r>
              <a:rPr lang="en-US" altLang="en-US" sz="1400" b="1" dirty="0">
                <a:latin typeface="Lucida Console" panose="020B0609040504020204" pitchFamily="49" charset="0"/>
              </a:rPr>
              <a:t>, </a:t>
            </a:r>
            <a:r>
              <a:rPr lang="en-US" altLang="en-US" sz="1400" b="1" dirty="0" err="1">
                <a:latin typeface="Lucida Console" panose="020B0609040504020204" pitchFamily="49" charset="0"/>
              </a:rPr>
              <a:t>force_matching_signature</a:t>
            </a:r>
            <a:endParaRPr lang="en-US" altLang="en-US" sz="1400" b="1" dirty="0">
              <a:latin typeface="Lucida Console" panose="020B0609040504020204" pitchFamily="49" charset="0"/>
            </a:endParaRPr>
          </a:p>
          <a:p>
            <a:pPr marL="0" indent="0" eaLnBrk="1" hangingPunct="1">
              <a:buFont typeface="Arial" pitchFamily="34" charset="0"/>
              <a:buNone/>
            </a:pPr>
            <a:r>
              <a:rPr lang="en-US" altLang="en-US" sz="1400" b="1" dirty="0">
                <a:latin typeface="Lucida Console" panose="020B0609040504020204" pitchFamily="49" charset="0"/>
              </a:rPr>
              <a:t>having count(</a:t>
            </a:r>
            <a:r>
              <a:rPr lang="en-US" altLang="en-US" sz="1400" b="1" dirty="0" err="1">
                <a:latin typeface="Lucida Console" panose="020B0609040504020204" pitchFamily="49" charset="0"/>
              </a:rPr>
              <a:t>exact_matching_signature</a:t>
            </a:r>
            <a:r>
              <a:rPr lang="en-US" altLang="en-US" sz="1400" b="1" dirty="0">
                <a:latin typeface="Lucida Console" panose="020B0609040504020204" pitchFamily="49" charset="0"/>
              </a:rPr>
              <a:t>) &gt; 1</a:t>
            </a:r>
          </a:p>
          <a:p>
            <a:pPr marL="0" indent="0" eaLnBrk="1" hangingPunct="1">
              <a:buFont typeface="Arial" pitchFamily="34" charset="0"/>
              <a:buNone/>
            </a:pPr>
            <a:r>
              <a:rPr lang="en-US" altLang="en-US" sz="1400" b="1" dirty="0">
                <a:latin typeface="Lucida Console" panose="020B0609040504020204" pitchFamily="49" charset="0"/>
              </a:rPr>
              <a:t>order by </a:t>
            </a:r>
            <a:r>
              <a:rPr lang="en-US" altLang="en-US" sz="1400" b="1" dirty="0" err="1">
                <a:latin typeface="Lucida Console" panose="020B0609040504020204" pitchFamily="49" charset="0"/>
              </a:rPr>
              <a:t>cnt</a:t>
            </a:r>
            <a:r>
              <a:rPr lang="en-US" altLang="en-US" sz="1400" b="1" dirty="0">
                <a:latin typeface="Lucida Console" panose="020B0609040504020204" pitchFamily="49" charset="0"/>
              </a:rPr>
              <a:t> </a:t>
            </a:r>
            <a:r>
              <a:rPr lang="en-US" altLang="en-US" sz="1400" b="1" dirty="0" err="1">
                <a:latin typeface="Lucida Console" panose="020B0609040504020204" pitchFamily="49" charset="0"/>
              </a:rPr>
              <a:t>desc</a:t>
            </a:r>
            <a:r>
              <a:rPr lang="en-US" altLang="en-US" sz="1400" b="1" dirty="0" smtClean="0">
                <a:latin typeface="Lucida Console" panose="020B0609040504020204" pitchFamily="49" charset="0"/>
              </a:rPr>
              <a:t>;</a:t>
            </a:r>
          </a:p>
        </p:txBody>
      </p:sp>
    </p:spTree>
    <p:extLst>
      <p:ext uri="{BB962C8B-B14F-4D97-AF65-F5344CB8AC3E}">
        <p14:creationId xmlns:p14="http://schemas.microsoft.com/office/powerpoint/2010/main" val="3099315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fontAlgn="auto" hangingPunct="1">
              <a:spcAft>
                <a:spcPts val="0"/>
              </a:spcAft>
              <a:defRPr/>
            </a:pPr>
            <a:r>
              <a:rPr lang="en-US" sz="2800" b="1" dirty="0" smtClean="0">
                <a:solidFill>
                  <a:srgbClr val="0000FF"/>
                </a:solidFill>
              </a:rPr>
              <a:t>SQL statements with most children</a:t>
            </a:r>
          </a:p>
        </p:txBody>
      </p:sp>
      <p:sp>
        <p:nvSpPr>
          <p:cNvPr id="37891" name="Content Placeholder 2"/>
          <p:cNvSpPr>
            <a:spLocks noGrp="1"/>
          </p:cNvSpPr>
          <p:nvPr>
            <p:ph idx="1"/>
          </p:nvPr>
        </p:nvSpPr>
        <p:spPr>
          <a:xfrm>
            <a:off x="685800" y="1600200"/>
            <a:ext cx="7924800" cy="3962400"/>
          </a:xfrm>
        </p:spPr>
        <p:txBody>
          <a:bodyPr rtlCol="0">
            <a:normAutofit fontScale="70000" lnSpcReduction="20000"/>
          </a:bodyPr>
          <a:lstStyle/>
          <a:p>
            <a:pPr marL="0" indent="0" eaLnBrk="1" fontAlgn="auto" hangingPunct="1">
              <a:spcAft>
                <a:spcPts val="0"/>
              </a:spcAft>
              <a:buFont typeface="Arial" charset="0"/>
              <a:buNone/>
              <a:defRPr/>
            </a:pPr>
            <a:r>
              <a:rPr lang="en-US" sz="1800" b="1" dirty="0" smtClean="0">
                <a:latin typeface="r_ansi" pitchFamily="49" charset="0"/>
              </a:rPr>
              <a:t>SELECT SA.SQL_TEXT,SA.VERSION_COUNT,SS.* </a:t>
            </a:r>
          </a:p>
          <a:p>
            <a:pPr marL="0" indent="0" eaLnBrk="1" fontAlgn="auto" hangingPunct="1">
              <a:spcAft>
                <a:spcPts val="0"/>
              </a:spcAft>
              <a:buFont typeface="Arial" charset="0"/>
              <a:buNone/>
              <a:defRPr/>
            </a:pPr>
            <a:r>
              <a:rPr lang="en-US" sz="1800" b="1" dirty="0" smtClean="0">
                <a:latin typeface="r_ansi" pitchFamily="49" charset="0"/>
              </a:rPr>
              <a:t>FROM V$SQLAREA SA,V$SQL_SHARED_CURSOR SS </a:t>
            </a:r>
          </a:p>
          <a:p>
            <a:pPr marL="0" indent="0" eaLnBrk="1" fontAlgn="auto" hangingPunct="1">
              <a:spcAft>
                <a:spcPts val="0"/>
              </a:spcAft>
              <a:buFont typeface="Arial" charset="0"/>
              <a:buNone/>
              <a:defRPr/>
            </a:pPr>
            <a:r>
              <a:rPr lang="en-US" sz="1800" b="1" dirty="0" smtClean="0">
                <a:latin typeface="r_ansi" pitchFamily="49" charset="0"/>
              </a:rPr>
              <a:t>WHERE SA.ADDRESS=SS.ADDRESS</a:t>
            </a:r>
          </a:p>
          <a:p>
            <a:pPr marL="0" indent="0" eaLnBrk="1" fontAlgn="auto" hangingPunct="1">
              <a:spcAft>
                <a:spcPts val="0"/>
              </a:spcAft>
              <a:buFont typeface="Arial" charset="0"/>
              <a:buNone/>
              <a:defRPr/>
            </a:pPr>
            <a:r>
              <a:rPr lang="en-US" sz="1800" b="1" dirty="0" smtClean="0">
                <a:latin typeface="r_ansi" pitchFamily="49" charset="0"/>
              </a:rPr>
              <a:t>AND SA.VERSION_COUNT &gt; </a:t>
            </a:r>
            <a:r>
              <a:rPr lang="en-US" sz="2400" b="1" dirty="0" smtClean="0">
                <a:solidFill>
                  <a:srgbClr val="FF0000"/>
                </a:solidFill>
                <a:latin typeface="r_ansi" pitchFamily="49" charset="0"/>
              </a:rPr>
              <a:t>pick one 5/25/50</a:t>
            </a:r>
          </a:p>
          <a:p>
            <a:pPr marL="0" indent="0" eaLnBrk="1" fontAlgn="auto" hangingPunct="1">
              <a:spcAft>
                <a:spcPts val="0"/>
              </a:spcAft>
              <a:buFont typeface="Arial" charset="0"/>
              <a:buNone/>
              <a:defRPr/>
            </a:pPr>
            <a:r>
              <a:rPr lang="en-US" sz="1800" b="1" dirty="0" smtClean="0">
                <a:latin typeface="r_ansi" pitchFamily="49" charset="0"/>
              </a:rPr>
              <a:t>ORDER BY SA.VERSION_COUNT DESC ;</a:t>
            </a:r>
          </a:p>
          <a:p>
            <a:pPr marL="0" indent="0" eaLnBrk="1" fontAlgn="auto" hangingPunct="1">
              <a:spcAft>
                <a:spcPts val="0"/>
              </a:spcAft>
              <a:buFont typeface="Arial" charset="0"/>
              <a:buNone/>
              <a:defRPr/>
            </a:pPr>
            <a:endParaRPr lang="en-US" dirty="0" smtClean="0">
              <a:latin typeface="r_ansi" pitchFamily="49" charset="0"/>
            </a:endParaRPr>
          </a:p>
          <a:p>
            <a:pPr marL="0" indent="0" eaLnBrk="1" fontAlgn="auto" hangingPunct="1">
              <a:spcAft>
                <a:spcPts val="0"/>
              </a:spcAft>
              <a:buFont typeface="Arial" charset="0"/>
              <a:buNone/>
              <a:defRPr/>
            </a:pPr>
            <a:r>
              <a:rPr lang="en-US" dirty="0" smtClean="0">
                <a:latin typeface="r_ansi" pitchFamily="49" charset="0"/>
              </a:rPr>
              <a:t>/* V$SQLAREA has VERSION_COUNT SHARED_CURSOR reason why created */ </a:t>
            </a:r>
          </a:p>
          <a:p>
            <a:pPr marL="0" indent="0" eaLnBrk="1" fontAlgn="auto" hangingPunct="1">
              <a:spcAft>
                <a:spcPts val="0"/>
              </a:spcAft>
              <a:buFont typeface="Arial" charset="0"/>
              <a:buNone/>
              <a:defRPr/>
            </a:pPr>
            <a:endParaRPr lang="en-US" dirty="0" smtClean="0">
              <a:latin typeface="r_ansi" pitchFamily="49" charset="0"/>
            </a:endParaRPr>
          </a:p>
          <a:p>
            <a:pPr marL="0" indent="0" eaLnBrk="1" fontAlgn="auto" hangingPunct="1">
              <a:spcAft>
                <a:spcPts val="0"/>
              </a:spcAft>
              <a:buFont typeface="Arial" charset="0"/>
              <a:buNone/>
              <a:defRPr/>
            </a:pPr>
            <a:r>
              <a:rPr lang="en-US" b="1" dirty="0" smtClean="0">
                <a:solidFill>
                  <a:srgbClr val="FF0000"/>
                </a:solidFill>
                <a:latin typeface="r_ansi" pitchFamily="49" charset="0"/>
              </a:rPr>
              <a:t>*** Information available on why the child cursors did not match </a:t>
            </a:r>
            <a:r>
              <a:rPr lang="en-US" dirty="0" smtClean="0">
                <a:latin typeface="r_ansi" pitchFamily="49" charset="0"/>
              </a:rPr>
              <a:t>( ROW_LEVEL_SEC_MISMATCH ??? ) … </a:t>
            </a:r>
          </a:p>
          <a:p>
            <a:pPr marL="0" indent="0" eaLnBrk="1" fontAlgn="auto" hangingPunct="1">
              <a:spcAft>
                <a:spcPts val="0"/>
              </a:spcAft>
              <a:buFont typeface="Arial" charset="0"/>
              <a:buNone/>
              <a:defRPr/>
            </a:pPr>
            <a:endParaRPr lang="en-US" dirty="0" smtClean="0">
              <a:latin typeface="r_ansi" pitchFamily="49" charset="0"/>
            </a:endParaRPr>
          </a:p>
          <a:p>
            <a:pPr marL="0" indent="0" eaLnBrk="1" fontAlgn="auto" hangingPunct="1">
              <a:spcAft>
                <a:spcPts val="0"/>
              </a:spcAft>
              <a:buFont typeface="Arial" charset="0"/>
              <a:buNone/>
              <a:defRPr/>
            </a:pPr>
            <a:r>
              <a:rPr lang="en-US" sz="3000" b="1" dirty="0" smtClean="0">
                <a:latin typeface="r_ansi" pitchFamily="49" charset="0"/>
              </a:rPr>
              <a:t>*** Look at Oracle doc </a:t>
            </a:r>
            <a:r>
              <a:rPr lang="en-US" sz="3000" b="1" dirty="0" smtClean="0"/>
              <a:t>296377.1</a:t>
            </a:r>
          </a:p>
          <a:p>
            <a:pPr marL="0" indent="0" eaLnBrk="1" fontAlgn="auto" hangingPunct="1">
              <a:spcAft>
                <a:spcPts val="0"/>
              </a:spcAft>
              <a:buFont typeface="Arial" charset="0"/>
              <a:buNone/>
              <a:defRPr/>
            </a:pPr>
            <a:r>
              <a:rPr lang="en-US" sz="3000" b="1" dirty="0" smtClean="0"/>
              <a:t> ( Handling and resolving unshared cursors/large version counts ).</a:t>
            </a:r>
            <a:r>
              <a:rPr lang="en-US" sz="3000" b="1" dirty="0" smtClean="0">
                <a:latin typeface="r_ansi" pitchFamily="49" charset="0"/>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838200"/>
            <a:ext cx="7772400" cy="1143000"/>
          </a:xfrm>
        </p:spPr>
        <p:txBody>
          <a:bodyPr>
            <a:normAutofit/>
          </a:bodyPr>
          <a:lstStyle/>
          <a:p>
            <a:pPr eaLnBrk="1" fontAlgn="auto" hangingPunct="1">
              <a:spcAft>
                <a:spcPts val="0"/>
              </a:spcAft>
              <a:defRPr/>
            </a:pPr>
            <a:r>
              <a:rPr lang="en-US" b="1" dirty="0" smtClean="0">
                <a:solidFill>
                  <a:srgbClr val="0000FF"/>
                </a:solidFill>
              </a:rPr>
              <a:t>Most recent SQL in the pool</a:t>
            </a:r>
          </a:p>
        </p:txBody>
      </p:sp>
      <p:sp>
        <p:nvSpPr>
          <p:cNvPr id="46083" name="Content Placeholder 2"/>
          <p:cNvSpPr>
            <a:spLocks noGrp="1"/>
          </p:cNvSpPr>
          <p:nvPr>
            <p:ph idx="1"/>
          </p:nvPr>
        </p:nvSpPr>
        <p:spPr>
          <a:xfrm>
            <a:off x="609600" y="2362200"/>
            <a:ext cx="7543800" cy="2514600"/>
          </a:xfrm>
        </p:spPr>
        <p:txBody>
          <a:bodyPr/>
          <a:lstStyle/>
          <a:p>
            <a:pPr marL="0" indent="0" eaLnBrk="1" hangingPunct="1">
              <a:buFont typeface="Arial" pitchFamily="34" charset="0"/>
              <a:buNone/>
            </a:pPr>
            <a:r>
              <a:rPr lang="en-US" altLang="en-US" b="1" dirty="0" smtClean="0"/>
              <a:t>SELECT </a:t>
            </a:r>
            <a:r>
              <a:rPr lang="en-US" altLang="en-US" b="1" dirty="0" err="1" smtClean="0"/>
              <a:t>sq.last_load_time</a:t>
            </a:r>
            <a:r>
              <a:rPr lang="en-US" altLang="en-US" b="1" dirty="0" smtClean="0"/>
              <a:t>, </a:t>
            </a:r>
            <a:r>
              <a:rPr lang="en-US" altLang="en-US" b="1" dirty="0" err="1" smtClean="0"/>
              <a:t>sq.sql_id</a:t>
            </a:r>
            <a:r>
              <a:rPr lang="en-US" altLang="en-US" b="1" dirty="0" smtClean="0"/>
              <a:t>, </a:t>
            </a:r>
            <a:r>
              <a:rPr lang="en-US" altLang="en-US" b="1" dirty="0" err="1" smtClean="0"/>
              <a:t>substr</a:t>
            </a:r>
            <a:r>
              <a:rPr lang="en-US" altLang="en-US" b="1" dirty="0" smtClean="0"/>
              <a:t>(sql_text,1,200)  FROM </a:t>
            </a:r>
            <a:r>
              <a:rPr lang="en-US" altLang="en-US" b="1" dirty="0" err="1" smtClean="0"/>
              <a:t>v$sqlarea</a:t>
            </a:r>
            <a:r>
              <a:rPr lang="en-US" altLang="en-US" b="1" dirty="0" smtClean="0"/>
              <a:t> </a:t>
            </a:r>
            <a:r>
              <a:rPr lang="en-US" altLang="en-US" b="1" dirty="0" err="1" smtClean="0"/>
              <a:t>sq</a:t>
            </a:r>
            <a:r>
              <a:rPr lang="en-US" altLang="en-US" b="1" dirty="0" smtClean="0"/>
              <a:t>  order by 1 </a:t>
            </a:r>
            <a:r>
              <a:rPr lang="en-US" altLang="en-US" b="1" dirty="0" err="1" smtClean="0"/>
              <a:t>desc</a:t>
            </a:r>
            <a:endParaRPr lang="en-US" altLang="en-US" b="1" dirty="0" smtClean="0"/>
          </a:p>
          <a:p>
            <a:pPr marL="0" indent="0" eaLnBrk="1" hangingPunct="1">
              <a:buFont typeface="Arial" pitchFamily="34" charset="0"/>
              <a:buNone/>
            </a:pPr>
            <a:endParaRPr lang="en-US" altLang="en-US" dirty="0" smtClean="0"/>
          </a:p>
          <a:p>
            <a:pPr marL="0" indent="0" eaLnBrk="1" hangingPunct="1">
              <a:buFont typeface="Arial" pitchFamily="34" charset="0"/>
              <a:buNone/>
            </a:pPr>
            <a:r>
              <a:rPr lang="en-US" altLang="en-US" dirty="0" smtClean="0"/>
              <a:t>What SQL has most recently been added into the shared pool?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533400" y="342181"/>
            <a:ext cx="7604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200" b="1" dirty="0" smtClean="0">
                <a:solidFill>
                  <a:srgbClr val="0000FF"/>
                </a:solidFill>
              </a:rPr>
              <a:t>PGA items ( not in this presentation ):</a:t>
            </a:r>
            <a:endParaRPr lang="en-US" altLang="en-US" sz="3200" b="1" dirty="0">
              <a:solidFill>
                <a:srgbClr val="0000FF"/>
              </a:solidFill>
            </a:endParaRPr>
          </a:p>
        </p:txBody>
      </p:sp>
      <p:sp>
        <p:nvSpPr>
          <p:cNvPr id="14339" name="TextBox 3"/>
          <p:cNvSpPr txBox="1">
            <a:spLocks noChangeArrowheads="1"/>
          </p:cNvSpPr>
          <p:nvPr/>
        </p:nvSpPr>
        <p:spPr bwMode="auto">
          <a:xfrm>
            <a:off x="685800" y="1143377"/>
            <a:ext cx="771448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t>PGA_AGGREGATE_TARGET 9i ( SORT_AREA_SIZE / HASH_AREA_SIZE )</a:t>
            </a:r>
          </a:p>
          <a:p>
            <a:pPr eaLnBrk="1" hangingPunct="1">
              <a:buFont typeface="Arial" panose="020B0604020202020204" pitchFamily="34" charset="0"/>
              <a:buChar char="•"/>
            </a:pPr>
            <a:r>
              <a:rPr lang="en-US" altLang="en-US" b="1" dirty="0" smtClean="0">
                <a:solidFill>
                  <a:srgbClr val="0000FF"/>
                </a:solidFill>
              </a:rPr>
              <a:t>Auto management of PGA works well for most environments but BATCH processing and/or DW </a:t>
            </a:r>
            <a:r>
              <a:rPr lang="en-US" altLang="en-US" b="1" dirty="0" err="1" smtClean="0">
                <a:solidFill>
                  <a:srgbClr val="0000FF"/>
                </a:solidFill>
              </a:rPr>
              <a:t>etl</a:t>
            </a:r>
            <a:r>
              <a:rPr lang="en-US" altLang="en-US" b="1" dirty="0" smtClean="0">
                <a:solidFill>
                  <a:srgbClr val="0000FF"/>
                </a:solidFill>
              </a:rPr>
              <a:t> and/or special cases may need special attention and custom settings turning off the auto stuff.  Underscore parameters can also be used to jury rig non default settings standard disclaimers apply.</a:t>
            </a:r>
          </a:p>
          <a:p>
            <a:pPr eaLnBrk="1" hangingPunct="1"/>
            <a:endParaRPr lang="en-US" altLang="en-US" b="1" dirty="0"/>
          </a:p>
          <a:p>
            <a:pPr eaLnBrk="1" hangingPunct="1"/>
            <a:r>
              <a:rPr lang="en-US" altLang="en-US" b="1" dirty="0" smtClean="0"/>
              <a:t>PGA_AGGREGATE_LIMIT ( 12c be aware ? Set to zero ? )</a:t>
            </a:r>
          </a:p>
          <a:p>
            <a:pPr lvl="1" eaLnBrk="1" hangingPunct="1"/>
            <a:r>
              <a:rPr lang="en-US" altLang="en-US" b="1" dirty="0" smtClean="0">
                <a:solidFill>
                  <a:srgbClr val="FF0000"/>
                </a:solidFill>
              </a:rPr>
              <a:t>Looks like this may kill sessions off if limit is hit/exceeded</a:t>
            </a:r>
          </a:p>
          <a:p>
            <a:pPr eaLnBrk="1" hangingPunct="1"/>
            <a:endParaRPr lang="en-US" altLang="en-US" b="1" dirty="0" smtClean="0"/>
          </a:p>
          <a:p>
            <a:pPr eaLnBrk="1" hangingPunct="1"/>
            <a:r>
              <a:rPr lang="en-US" altLang="en-US" b="1" dirty="0" smtClean="0"/>
              <a:t>OPEN_CURSORS ( default value has changed over time 50 10.2? 300 default in 12c generally set much higher 900 / 2000 ? ) </a:t>
            </a:r>
          </a:p>
          <a:p>
            <a:pPr eaLnBrk="1" hangingPunct="1"/>
            <a:endParaRPr lang="en-US" altLang="en-US" b="1" dirty="0"/>
          </a:p>
          <a:p>
            <a:pPr eaLnBrk="1" hangingPunct="1"/>
            <a:r>
              <a:rPr lang="en-US" altLang="en-US" b="1" dirty="0" smtClean="0"/>
              <a:t>SESSION_CACHED_CURSORS ( 20 in 10g / 50 in 12c )</a:t>
            </a:r>
          </a:p>
          <a:p>
            <a:pPr eaLnBrk="1" hangingPunct="1"/>
            <a:endParaRPr lang="en-US" altLang="en-US" b="1" dirty="0"/>
          </a:p>
        </p:txBody>
      </p:sp>
    </p:spTree>
    <p:extLst>
      <p:ext uri="{BB962C8B-B14F-4D97-AF65-F5344CB8AC3E}">
        <p14:creationId xmlns:p14="http://schemas.microsoft.com/office/powerpoint/2010/main" val="7654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762000"/>
            <a:ext cx="7772400" cy="1143000"/>
          </a:xfrm>
        </p:spPr>
        <p:txBody>
          <a:bodyPr/>
          <a:lstStyle/>
          <a:p>
            <a:pPr eaLnBrk="1" fontAlgn="auto" hangingPunct="1">
              <a:spcAft>
                <a:spcPts val="0"/>
              </a:spcAft>
              <a:defRPr/>
            </a:pPr>
            <a:r>
              <a:rPr lang="en-US" b="1" dirty="0" smtClean="0">
                <a:solidFill>
                  <a:srgbClr val="0000FF"/>
                </a:solidFill>
              </a:rPr>
              <a:t>Find SQL from partial text</a:t>
            </a:r>
          </a:p>
        </p:txBody>
      </p:sp>
      <p:sp>
        <p:nvSpPr>
          <p:cNvPr id="47107" name="Content Placeholder 2"/>
          <p:cNvSpPr>
            <a:spLocks noGrp="1"/>
          </p:cNvSpPr>
          <p:nvPr>
            <p:ph idx="1"/>
          </p:nvPr>
        </p:nvSpPr>
        <p:spPr>
          <a:xfrm>
            <a:off x="762000" y="2209800"/>
            <a:ext cx="7772400" cy="1524000"/>
          </a:xfrm>
        </p:spPr>
        <p:txBody>
          <a:bodyPr/>
          <a:lstStyle/>
          <a:p>
            <a:pPr marL="0" indent="0" eaLnBrk="1" hangingPunct="1">
              <a:buFont typeface="Arial" pitchFamily="34" charset="0"/>
              <a:buNone/>
            </a:pPr>
            <a:r>
              <a:rPr lang="en-US" altLang="en-US" sz="1600" dirty="0" smtClean="0"/>
              <a:t>SELECT </a:t>
            </a:r>
            <a:r>
              <a:rPr lang="en-US" altLang="en-US" sz="1600" dirty="0" err="1" smtClean="0"/>
              <a:t>sq.last_load_time</a:t>
            </a:r>
            <a:r>
              <a:rPr lang="en-US" altLang="en-US" sz="1600" dirty="0" smtClean="0"/>
              <a:t>, </a:t>
            </a:r>
            <a:r>
              <a:rPr lang="en-US" altLang="en-US" sz="1600" dirty="0" err="1" smtClean="0"/>
              <a:t>sql_id</a:t>
            </a:r>
            <a:r>
              <a:rPr lang="en-US" altLang="en-US" sz="1600" dirty="0" smtClean="0"/>
              <a:t>, </a:t>
            </a:r>
            <a:r>
              <a:rPr lang="en-US" altLang="en-US" sz="1600" dirty="0" err="1" smtClean="0"/>
              <a:t>substr</a:t>
            </a:r>
            <a:r>
              <a:rPr lang="en-US" altLang="en-US" sz="1600" dirty="0" smtClean="0"/>
              <a:t>(sql_text,1,200) FROM </a:t>
            </a:r>
            <a:r>
              <a:rPr lang="en-US" altLang="en-US" sz="1600" dirty="0" err="1" smtClean="0"/>
              <a:t>v$sqlarea</a:t>
            </a:r>
            <a:r>
              <a:rPr lang="en-US" altLang="en-US" sz="1600" dirty="0" smtClean="0"/>
              <a:t> </a:t>
            </a:r>
            <a:r>
              <a:rPr lang="en-US" altLang="en-US" sz="1600" dirty="0" err="1" smtClean="0"/>
              <a:t>sq</a:t>
            </a:r>
            <a:r>
              <a:rPr lang="en-US" altLang="en-US" sz="1600" dirty="0" smtClean="0"/>
              <a:t> </a:t>
            </a:r>
          </a:p>
          <a:p>
            <a:pPr marL="0" indent="0" eaLnBrk="1" hangingPunct="1">
              <a:buFont typeface="Arial" pitchFamily="34" charset="0"/>
              <a:buNone/>
            </a:pPr>
            <a:r>
              <a:rPr lang="en-US" altLang="en-US" sz="2400" b="1" dirty="0" smtClean="0">
                <a:latin typeface="Lucida Console" panose="020B0609040504020204" pitchFamily="49" charset="0"/>
              </a:rPr>
              <a:t>WHERE INSTR(</a:t>
            </a:r>
            <a:r>
              <a:rPr lang="en-US" altLang="en-US" sz="2400" b="1" dirty="0" err="1" smtClean="0">
                <a:latin typeface="Lucida Console" panose="020B0609040504020204" pitchFamily="49" charset="0"/>
              </a:rPr>
              <a:t>sql_text,'SOME_TABLE_REF</a:t>
            </a:r>
            <a:r>
              <a:rPr lang="en-US" altLang="en-US" sz="2400" b="1" dirty="0" smtClean="0">
                <a:latin typeface="Lucida Console" panose="020B0609040504020204" pitchFamily="49" charset="0"/>
              </a:rPr>
              <a:t>') </a:t>
            </a:r>
            <a:r>
              <a:rPr lang="en-US" altLang="en-US" sz="2400" b="1" dirty="0" smtClean="0"/>
              <a:t>&gt; 0</a:t>
            </a:r>
          </a:p>
          <a:p>
            <a:pPr marL="0" indent="0" eaLnBrk="1" hangingPunct="1">
              <a:buFont typeface="Arial" pitchFamily="34" charset="0"/>
              <a:buNone/>
            </a:pPr>
            <a:r>
              <a:rPr lang="en-US" altLang="en-US" dirty="0" smtClean="0"/>
              <a:t>order by 1 </a:t>
            </a:r>
            <a:r>
              <a:rPr lang="en-US" altLang="en-US" dirty="0" err="1" smtClean="0"/>
              <a:t>desc</a:t>
            </a:r>
            <a:endParaRPr lang="en-US" alt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914400" y="381000"/>
            <a:ext cx="5562600" cy="1828800"/>
          </a:xfrm>
        </p:spPr>
        <p:txBody>
          <a:bodyPr wrap="square" numCol="1" anchorCtr="0" compatLnSpc="1">
            <a:prstTxWarp prst="textNoShape">
              <a:avLst/>
            </a:prstTxWarp>
          </a:bodyPr>
          <a:lstStyle/>
          <a:p>
            <a:pPr eaLnBrk="1" hangingPunct="1"/>
            <a:r>
              <a:rPr lang="en-US" altLang="en-US" b="1" cap="none" dirty="0" smtClean="0">
                <a:solidFill>
                  <a:srgbClr val="0000FF"/>
                </a:solidFill>
              </a:rPr>
              <a:t>SQL WITH LOTS OF</a:t>
            </a:r>
            <a:br>
              <a:rPr lang="en-US" altLang="en-US" b="1" cap="none" dirty="0" smtClean="0">
                <a:solidFill>
                  <a:srgbClr val="0000FF"/>
                </a:solidFill>
              </a:rPr>
            </a:br>
            <a:r>
              <a:rPr lang="en-US" altLang="en-US" b="1" cap="none" dirty="0" smtClean="0">
                <a:solidFill>
                  <a:srgbClr val="0000FF"/>
                </a:solidFill>
              </a:rPr>
              <a:t>BUFFER GETS</a:t>
            </a:r>
          </a:p>
        </p:txBody>
      </p:sp>
      <p:sp>
        <p:nvSpPr>
          <p:cNvPr id="48131" name="Content Placeholder 2"/>
          <p:cNvSpPr>
            <a:spLocks noGrp="1"/>
          </p:cNvSpPr>
          <p:nvPr>
            <p:ph idx="1"/>
          </p:nvPr>
        </p:nvSpPr>
        <p:spPr>
          <a:xfrm>
            <a:off x="1295400" y="2209800"/>
            <a:ext cx="7162800" cy="3886200"/>
          </a:xfrm>
        </p:spPr>
        <p:txBody>
          <a:bodyPr/>
          <a:lstStyle/>
          <a:p>
            <a:pPr marL="0" indent="0" eaLnBrk="1" hangingPunct="1">
              <a:buFont typeface="Arial" pitchFamily="34" charset="0"/>
              <a:buNone/>
            </a:pPr>
            <a:r>
              <a:rPr lang="en-US" altLang="en-US" sz="3200" dirty="0" smtClean="0"/>
              <a:t>select * from</a:t>
            </a:r>
          </a:p>
          <a:p>
            <a:pPr marL="0" indent="0" eaLnBrk="1" hangingPunct="1">
              <a:buFont typeface="Arial" pitchFamily="34" charset="0"/>
              <a:buNone/>
            </a:pPr>
            <a:r>
              <a:rPr lang="en-US" altLang="en-US" sz="3200" dirty="0" smtClean="0"/>
              <a:t>( select * from </a:t>
            </a:r>
            <a:r>
              <a:rPr lang="en-US" altLang="en-US" sz="3200" dirty="0" err="1" smtClean="0"/>
              <a:t>v$sqlarea</a:t>
            </a:r>
            <a:endParaRPr lang="en-US" altLang="en-US" sz="3200" dirty="0" smtClean="0"/>
          </a:p>
          <a:p>
            <a:pPr marL="0" indent="0" eaLnBrk="1" hangingPunct="1">
              <a:buFont typeface="Arial" pitchFamily="34" charset="0"/>
              <a:buNone/>
            </a:pPr>
            <a:r>
              <a:rPr lang="en-US" altLang="en-US" sz="3200" dirty="0" smtClean="0"/>
              <a:t>   where </a:t>
            </a:r>
            <a:r>
              <a:rPr lang="en-US" altLang="en-US" sz="3200" dirty="0" smtClean="0">
                <a:solidFill>
                  <a:srgbClr val="0000FF"/>
                </a:solidFill>
              </a:rPr>
              <a:t>executions &gt; 100</a:t>
            </a:r>
          </a:p>
          <a:p>
            <a:pPr marL="0" indent="0" eaLnBrk="1" hangingPunct="1">
              <a:buFont typeface="Arial" pitchFamily="34" charset="0"/>
              <a:buNone/>
            </a:pPr>
            <a:r>
              <a:rPr lang="en-US" altLang="en-US" sz="3200" dirty="0" smtClean="0"/>
              <a:t>   </a:t>
            </a:r>
            <a:r>
              <a:rPr lang="en-US" altLang="en-US" sz="3200" b="1" dirty="0" smtClean="0"/>
              <a:t>order by </a:t>
            </a:r>
            <a:r>
              <a:rPr lang="en-US" altLang="en-US" sz="3200" b="1" dirty="0" err="1" smtClean="0"/>
              <a:t>buffer_gets</a:t>
            </a:r>
            <a:r>
              <a:rPr lang="en-US" altLang="en-US" sz="3200" b="1" dirty="0" smtClean="0"/>
              <a:t> </a:t>
            </a:r>
            <a:r>
              <a:rPr lang="en-US" altLang="en-US" sz="3200" b="1" dirty="0" err="1" smtClean="0"/>
              <a:t>desc</a:t>
            </a:r>
            <a:r>
              <a:rPr lang="en-US" altLang="en-US" sz="3200" dirty="0" smtClean="0"/>
              <a:t> )</a:t>
            </a:r>
          </a:p>
          <a:p>
            <a:pPr marL="0" indent="0" eaLnBrk="1" hangingPunct="1">
              <a:buFont typeface="Arial" pitchFamily="34" charset="0"/>
              <a:buNone/>
            </a:pPr>
            <a:r>
              <a:rPr lang="en-US" altLang="en-US" sz="3200" dirty="0" smtClean="0"/>
              <a:t> where </a:t>
            </a:r>
            <a:r>
              <a:rPr lang="en-US" altLang="en-US" sz="3200" dirty="0" err="1" smtClean="0"/>
              <a:t>rownum</a:t>
            </a:r>
            <a:r>
              <a:rPr lang="en-US" altLang="en-US" sz="3200" dirty="0" smtClean="0"/>
              <a:t> &lt; 11</a:t>
            </a:r>
          </a:p>
          <a:p>
            <a:pPr marL="0" indent="0" eaLnBrk="1" hangingPunct="1">
              <a:buFont typeface="Arial" pitchFamily="34" charset="0"/>
              <a:buNone/>
            </a:pPr>
            <a:endParaRPr lang="en-US" alt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57200" y="274638"/>
            <a:ext cx="8077200" cy="868362"/>
          </a:xfrm>
        </p:spPr>
        <p:txBody>
          <a:bodyPr/>
          <a:lstStyle/>
          <a:p>
            <a:pPr eaLnBrk="1" fontAlgn="auto" hangingPunct="1">
              <a:spcAft>
                <a:spcPts val="0"/>
              </a:spcAft>
              <a:defRPr/>
            </a:pPr>
            <a:r>
              <a:rPr lang="en-US" sz="2000" b="1" dirty="0" smtClean="0">
                <a:solidFill>
                  <a:srgbClr val="0000FF"/>
                </a:solidFill>
              </a:rPr>
              <a:t>ORA 4031’s … things to watch out for:</a:t>
            </a:r>
          </a:p>
        </p:txBody>
      </p:sp>
      <p:sp>
        <p:nvSpPr>
          <p:cNvPr id="8195" name="Content Placeholder 2"/>
          <p:cNvSpPr>
            <a:spLocks noGrp="1"/>
          </p:cNvSpPr>
          <p:nvPr>
            <p:ph idx="1"/>
          </p:nvPr>
        </p:nvSpPr>
        <p:spPr>
          <a:xfrm>
            <a:off x="457200" y="1066800"/>
            <a:ext cx="7924800" cy="5181600"/>
          </a:xfrm>
          <a:ln>
            <a:solidFill>
              <a:schemeClr val="accent1"/>
            </a:solidFill>
          </a:ln>
        </p:spPr>
        <p:txBody>
          <a:bodyPr rtlCol="0">
            <a:normAutofit/>
          </a:bodyPr>
          <a:lstStyle/>
          <a:p>
            <a:pPr indent="-274320" eaLnBrk="1" fontAlgn="auto" hangingPunct="1">
              <a:spcAft>
                <a:spcPts val="0"/>
              </a:spcAft>
              <a:defRPr/>
            </a:pPr>
            <a:r>
              <a:rPr lang="en-US" dirty="0" smtClean="0"/>
              <a:t>Oracle doc refs for 4031 : 1088239.1  146599.1 and 396940.1 </a:t>
            </a:r>
          </a:p>
          <a:p>
            <a:pPr indent="-274320" eaLnBrk="1" fontAlgn="auto" hangingPunct="1">
              <a:spcAft>
                <a:spcPts val="0"/>
              </a:spcAft>
              <a:defRPr/>
            </a:pPr>
            <a:r>
              <a:rPr lang="en-US" sz="1800" dirty="0" smtClean="0"/>
              <a:t>Using Linux </a:t>
            </a:r>
            <a:r>
              <a:rPr lang="en-US" sz="1800" dirty="0" err="1" smtClean="0"/>
              <a:t>hugepage</a:t>
            </a:r>
            <a:r>
              <a:rPr lang="en-US" sz="1800" dirty="0" smtClean="0"/>
              <a:t> support important for OLTP </a:t>
            </a:r>
            <a:r>
              <a:rPr lang="en-US" sz="1800" dirty="0" err="1" smtClean="0"/>
              <a:t>db</a:t>
            </a:r>
            <a:r>
              <a:rPr lang="en-US" sz="1800" dirty="0" smtClean="0"/>
              <a:t> performance on reasonably sized systems.  ( Use 2Meg memory page size for SGA versus 4k avoid huge penalty of TLB misses and page table management problems ).  Disable anonymous huge page support.</a:t>
            </a:r>
          </a:p>
          <a:p>
            <a:pPr indent="-274320" eaLnBrk="1" fontAlgn="auto" hangingPunct="1">
              <a:spcAft>
                <a:spcPts val="0"/>
              </a:spcAft>
              <a:defRPr/>
            </a:pPr>
            <a:r>
              <a:rPr lang="en-US" sz="1800" dirty="0" smtClean="0"/>
              <a:t>AMM and </a:t>
            </a:r>
            <a:r>
              <a:rPr lang="en-US" sz="1800" dirty="0" err="1" smtClean="0"/>
              <a:t>linux</a:t>
            </a:r>
            <a:r>
              <a:rPr lang="en-US" sz="1800" dirty="0" smtClean="0"/>
              <a:t> </a:t>
            </a:r>
            <a:r>
              <a:rPr lang="en-US" sz="1800" dirty="0" err="1" smtClean="0"/>
              <a:t>hugepages</a:t>
            </a:r>
            <a:r>
              <a:rPr lang="en-US" sz="1800" dirty="0" smtClean="0"/>
              <a:t> do not mix ( Note 749851.1 ).  Lots of bugs with SGA_TARGET ( ASMM ) also … the ASMM bugs may be mostly fixed?</a:t>
            </a:r>
          </a:p>
          <a:p>
            <a:pPr indent="-274320" eaLnBrk="1" fontAlgn="auto" hangingPunct="1">
              <a:spcAft>
                <a:spcPts val="0"/>
              </a:spcAft>
              <a:defRPr/>
            </a:pPr>
            <a:r>
              <a:rPr lang="en-US" sz="2200" b="1" dirty="0" smtClean="0"/>
              <a:t>Reserve space in the SGA ( set minimum values ) for critical area such as shared pool, buffer cache, large pool etc.  Do not let Oracle take complete control of resizing everything.</a:t>
            </a:r>
          </a:p>
          <a:p>
            <a:pPr indent="-274320" eaLnBrk="1" fontAlgn="auto" hangingPunct="1">
              <a:spcAft>
                <a:spcPts val="0"/>
              </a:spcAft>
              <a:defRPr/>
            </a:pPr>
            <a:r>
              <a:rPr lang="en-US" sz="1800" dirty="0" smtClean="0"/>
              <a:t>Possible to throttle back how often Oracle resize operations occur  (_</a:t>
            </a:r>
            <a:r>
              <a:rPr lang="en-US" sz="1800" dirty="0" err="1" smtClean="0"/>
              <a:t>memory_broker_stat_interval</a:t>
            </a:r>
            <a:r>
              <a:rPr lang="en-US"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anim calcmode="lin" valueType="num">
                                      <p:cBhvr additive="base">
                                        <p:cTn id="7" dur="500" fill="hold"/>
                                        <p:tgtEl>
                                          <p:spTgt spid="819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additive="base">
                                        <p:cTn id="2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 calcmode="lin" valueType="num">
                                      <p:cBhvr additive="base">
                                        <p:cTn id="3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4" end="4"/>
                                            </p:txEl>
                                          </p:spTgt>
                                        </p:tgtEl>
                                        <p:attrNameLst>
                                          <p:attrName>style.visibility</p:attrName>
                                        </p:attrNameLst>
                                      </p:cBhvr>
                                      <p:to>
                                        <p:strVal val="visible"/>
                                      </p:to>
                                    </p:set>
                                    <p:anim calcmode="lin" valueType="num">
                                      <p:cBhvr additive="base">
                                        <p:cTn id="3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43000" y="358775"/>
            <a:ext cx="4876800" cy="1143000"/>
          </a:xfrm>
        </p:spPr>
        <p:txBody>
          <a:bodyPr/>
          <a:lstStyle/>
          <a:p>
            <a:pPr eaLnBrk="1" fontAlgn="auto" hangingPunct="1">
              <a:spcAft>
                <a:spcPts val="0"/>
              </a:spcAft>
              <a:defRPr/>
            </a:pPr>
            <a:r>
              <a:rPr lang="en-US" dirty="0" smtClean="0">
                <a:solidFill>
                  <a:srgbClr val="0000FF"/>
                </a:solidFill>
              </a:rPr>
              <a:t>What, me worry?</a:t>
            </a:r>
          </a:p>
        </p:txBody>
      </p:sp>
      <p:sp>
        <p:nvSpPr>
          <p:cNvPr id="3" name="Content Placeholder 2"/>
          <p:cNvSpPr>
            <a:spLocks noGrp="1"/>
          </p:cNvSpPr>
          <p:nvPr>
            <p:ph idx="1"/>
          </p:nvPr>
        </p:nvSpPr>
        <p:spPr>
          <a:xfrm>
            <a:off x="457200" y="1676400"/>
            <a:ext cx="8229600" cy="4830763"/>
          </a:xfrm>
        </p:spPr>
        <p:txBody>
          <a:bodyPr/>
          <a:lstStyle/>
          <a:p>
            <a:pPr eaLnBrk="1" hangingPunct="1">
              <a:buFont typeface="Arial" pitchFamily="34" charset="0"/>
              <a:buChar char="•"/>
            </a:pPr>
            <a:r>
              <a:rPr lang="en-US" altLang="en-US" dirty="0" smtClean="0"/>
              <a:t>After a long period of testing we were cutting over a production system in Jan 2010.  No recent changes in any database instance parameters.</a:t>
            </a:r>
          </a:p>
          <a:p>
            <a:pPr eaLnBrk="1" hangingPunct="1">
              <a:buFont typeface="Arial" pitchFamily="34" charset="0"/>
              <a:buChar char="•"/>
            </a:pPr>
            <a:r>
              <a:rPr lang="en-US" altLang="en-US" dirty="0" smtClean="0"/>
              <a:t>Dedicated server environment with an Application Server based workload generating large amounts of dynamic SQL.  Most but not all of application </a:t>
            </a:r>
            <a:r>
              <a:rPr lang="en-US" altLang="en-US" dirty="0" err="1" smtClean="0"/>
              <a:t>sql</a:t>
            </a:r>
            <a:r>
              <a:rPr lang="en-US" altLang="en-US" dirty="0" smtClean="0"/>
              <a:t> using bind variables.</a:t>
            </a:r>
          </a:p>
          <a:p>
            <a:pPr eaLnBrk="1" hangingPunct="1">
              <a:buFont typeface="Arial" pitchFamily="34" charset="0"/>
              <a:buChar char="•"/>
            </a:pPr>
            <a:r>
              <a:rPr lang="en-US" altLang="en-US" dirty="0" smtClean="0"/>
              <a:t>1 gig of shared pool fixed size on a 32 gig server.</a:t>
            </a:r>
          </a:p>
          <a:p>
            <a:pPr eaLnBrk="1" hangingPunct="1">
              <a:buFont typeface="Arial" pitchFamily="34" charset="0"/>
              <a:buChar char="•"/>
            </a:pPr>
            <a:r>
              <a:rPr lang="en-US" altLang="en-US" dirty="0" smtClean="0"/>
              <a:t>Using 11.1 single instance database and ASM on OEL 5.4 operating system.</a:t>
            </a:r>
          </a:p>
          <a:p>
            <a:pPr eaLnBrk="1" hangingPunct="1">
              <a:buFont typeface="Arial" pitchFamily="34" charset="0"/>
              <a:buChar char="•"/>
            </a:pPr>
            <a:r>
              <a:rPr lang="en-US" altLang="en-US" dirty="0" smtClean="0"/>
              <a:t>What could possibly go wrong?</a:t>
            </a:r>
          </a:p>
        </p:txBody>
      </p:sp>
      <p:pic>
        <p:nvPicPr>
          <p:cNvPr id="5018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81000"/>
            <a:ext cx="13239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en-US" sz="2800" b="1" dirty="0" smtClean="0">
                <a:solidFill>
                  <a:srgbClr val="0000FF"/>
                </a:solidFill>
              </a:rPr>
              <a:t>First 24 hours were smooth … then</a:t>
            </a:r>
          </a:p>
        </p:txBody>
      </p:sp>
      <p:sp>
        <p:nvSpPr>
          <p:cNvPr id="4099" name="Content Placeholder 2"/>
          <p:cNvSpPr>
            <a:spLocks noGrp="1"/>
          </p:cNvSpPr>
          <p:nvPr>
            <p:ph idx="1"/>
          </p:nvPr>
        </p:nvSpPr>
        <p:spPr>
          <a:xfrm>
            <a:off x="381000" y="1219200"/>
            <a:ext cx="8305800" cy="4800600"/>
          </a:xfrm>
        </p:spPr>
        <p:txBody>
          <a:bodyPr rtlCol="0">
            <a:normAutofit lnSpcReduction="10000"/>
          </a:bodyPr>
          <a:lstStyle/>
          <a:p>
            <a:pPr indent="-274320" eaLnBrk="1" fontAlgn="auto" hangingPunct="1">
              <a:spcAft>
                <a:spcPts val="0"/>
              </a:spcAft>
              <a:defRPr/>
            </a:pPr>
            <a:r>
              <a:rPr lang="en-US" sz="1800" dirty="0" smtClean="0"/>
              <a:t>Up and running by 8:30 am Sunday morning.</a:t>
            </a:r>
          </a:p>
          <a:p>
            <a:pPr indent="-274320" eaLnBrk="1" fontAlgn="auto" hangingPunct="1">
              <a:spcAft>
                <a:spcPts val="0"/>
              </a:spcAft>
              <a:defRPr/>
            </a:pPr>
            <a:r>
              <a:rPr lang="en-US" sz="1800" dirty="0" smtClean="0"/>
              <a:t>Business open all day Sunday and we made it thru batch processing Sunday night.</a:t>
            </a:r>
          </a:p>
          <a:p>
            <a:pPr indent="-274320" eaLnBrk="1" fontAlgn="auto" hangingPunct="1">
              <a:spcAft>
                <a:spcPts val="0"/>
              </a:spcAft>
              <a:defRPr/>
            </a:pPr>
            <a:r>
              <a:rPr lang="en-US" sz="1800" dirty="0" smtClean="0"/>
              <a:t>Employee database sessions start building 8 am Monday and we made it past 9 am Monday morning … DBA starting to relax a little.</a:t>
            </a:r>
          </a:p>
          <a:p>
            <a:pPr indent="-274320" eaLnBrk="1" fontAlgn="auto" hangingPunct="1">
              <a:spcAft>
                <a:spcPts val="0"/>
              </a:spcAft>
              <a:defRPr/>
            </a:pPr>
            <a:r>
              <a:rPr lang="en-US" sz="1800" dirty="0" smtClean="0"/>
              <a:t>Just before 10 am first ORA-04031 “unable to allocate 32 bytes of shared memory” …</a:t>
            </a:r>
          </a:p>
          <a:p>
            <a:pPr indent="-274320" eaLnBrk="1" fontAlgn="auto" hangingPunct="1">
              <a:spcAft>
                <a:spcPts val="0"/>
              </a:spcAft>
              <a:defRPr/>
            </a:pPr>
            <a:r>
              <a:rPr lang="en-US" sz="1800" dirty="0" smtClean="0"/>
              <a:t>3 seconds later an ASMB process also receives a 4031 and we are down hard … </a:t>
            </a:r>
          </a:p>
          <a:p>
            <a:pPr indent="-274320" eaLnBrk="1" fontAlgn="auto" hangingPunct="1">
              <a:spcAft>
                <a:spcPts val="0"/>
              </a:spcAft>
              <a:defRPr/>
            </a:pPr>
            <a:r>
              <a:rPr lang="en-US" sz="1800" dirty="0" smtClean="0"/>
              <a:t>The database was restarted right away with no changes but only stayed up 2 ½ hours before ORA-04031s were back … </a:t>
            </a:r>
          </a:p>
          <a:p>
            <a:pPr indent="-274320" eaLnBrk="1" fontAlgn="auto" hangingPunct="1">
              <a:spcAft>
                <a:spcPts val="0"/>
              </a:spcAft>
              <a:defRPr/>
            </a:pPr>
            <a:r>
              <a:rPr lang="en-US" sz="1800" dirty="0" smtClean="0"/>
              <a:t>Restarted Oracle with 2 gig of shared pool ( doubled size ).  Flushing shared pool via </a:t>
            </a:r>
            <a:r>
              <a:rPr lang="en-US" sz="1800" dirty="0" err="1" smtClean="0"/>
              <a:t>cron</a:t>
            </a:r>
            <a:r>
              <a:rPr lang="en-US" sz="1800" dirty="0" smtClean="0"/>
              <a:t> job once an hour.</a:t>
            </a:r>
          </a:p>
          <a:p>
            <a:pPr indent="-274320" eaLnBrk="1" fontAlgn="auto" hangingPunct="1">
              <a:spcAft>
                <a:spcPts val="0"/>
              </a:spcAft>
              <a:defRPr/>
            </a:pPr>
            <a:r>
              <a:rPr lang="en-US" sz="1800" dirty="0" smtClean="0"/>
              <a:t>Made it 24 hours until just before 1 pm Tuesday.  Back up with 3 gig of shared pool and ( soon ) a piece of </a:t>
            </a:r>
            <a:r>
              <a:rPr lang="en-US" sz="1800" dirty="0" err="1" smtClean="0"/>
              <a:t>plsql</a:t>
            </a:r>
            <a:r>
              <a:rPr lang="en-US" sz="1800" dirty="0" smtClean="0"/>
              <a:t> that ran every minute … if less than 756 meg free memory in shared pool then flush/flush/flush.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500"/>
                                        <p:tgtEl>
                                          <p:spTgt spid="4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500"/>
                                        <p:tgtEl>
                                          <p:spTgt spid="40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fade">
                                      <p:cBhvr>
                                        <p:cTn id="42"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600"/>
            <a:ext cx="8229600" cy="1143000"/>
          </a:xfrm>
        </p:spPr>
        <p:txBody>
          <a:bodyPr/>
          <a:lstStyle/>
          <a:p>
            <a:pPr eaLnBrk="1" fontAlgn="auto" hangingPunct="1">
              <a:spcAft>
                <a:spcPts val="0"/>
              </a:spcAft>
              <a:defRPr/>
            </a:pPr>
            <a:r>
              <a:rPr lang="en-US" sz="2800" b="1" dirty="0" smtClean="0">
                <a:solidFill>
                  <a:srgbClr val="0000FF"/>
                </a:solidFill>
              </a:rPr>
              <a:t>Final triage steps and initial takeaways</a:t>
            </a:r>
          </a:p>
        </p:txBody>
      </p:sp>
      <p:sp>
        <p:nvSpPr>
          <p:cNvPr id="3" name="Content Placeholder 2"/>
          <p:cNvSpPr>
            <a:spLocks noGrp="1"/>
          </p:cNvSpPr>
          <p:nvPr>
            <p:ph idx="1"/>
          </p:nvPr>
        </p:nvSpPr>
        <p:spPr>
          <a:xfrm>
            <a:off x="457200" y="1295400"/>
            <a:ext cx="8305800" cy="4876800"/>
          </a:xfrm>
        </p:spPr>
        <p:txBody>
          <a:bodyPr/>
          <a:lstStyle/>
          <a:p>
            <a:pPr eaLnBrk="1" hangingPunct="1"/>
            <a:r>
              <a:rPr lang="en-US" altLang="en-US" dirty="0" smtClean="0"/>
              <a:t>A system with 1000 user sessions and heavy dynamic SQL is hard to simulate until it goes live.  Checking of orders for FRAUD was a heavy factor in overwhelming shared pool.</a:t>
            </a:r>
          </a:p>
          <a:p>
            <a:pPr eaLnBrk="1" hangingPunct="1"/>
            <a:r>
              <a:rPr lang="en-US" altLang="en-US" dirty="0" smtClean="0"/>
              <a:t>Triple flush of shared pool to attempt to free up parent and child cursors memory ( was recommended by Oracle support analyst ).</a:t>
            </a:r>
          </a:p>
          <a:p>
            <a:pPr eaLnBrk="1" hangingPunct="1"/>
            <a:r>
              <a:rPr lang="en-US" altLang="en-US" dirty="0" smtClean="0"/>
              <a:t>An after login database trigger was implemented to force ( alter session ) CURSOR_SHARING to FORCE.  A lookup was done on user and program before setting CURSOR_SHARING.</a:t>
            </a:r>
          </a:p>
          <a:p>
            <a:pPr eaLnBrk="1" hangingPunct="1"/>
            <a:r>
              <a:rPr lang="en-US" altLang="en-US" dirty="0" smtClean="0"/>
              <a:t>Setting CURSOR_SHARING to FORCE for </a:t>
            </a:r>
            <a:r>
              <a:rPr lang="en-US" altLang="en-US" dirty="0" err="1" smtClean="0"/>
              <a:t>sqlplus</a:t>
            </a:r>
            <a:r>
              <a:rPr lang="en-US" altLang="en-US" dirty="0" smtClean="0"/>
              <a:t> and some reporting tools may cause issues that are best avoided ( see </a:t>
            </a:r>
            <a:r>
              <a:rPr lang="en-US" altLang="en-US" dirty="0" err="1" smtClean="0"/>
              <a:t>AskTom</a:t>
            </a:r>
            <a:r>
              <a:rPr lang="en-US" altLang="en-US" dirty="0" smtClean="0"/>
              <a:t> cursor sharing </a:t>
            </a:r>
            <a:r>
              <a:rPr lang="en-US" altLang="en-US" dirty="0" err="1" smtClean="0"/>
              <a:t>sqlplus</a:t>
            </a:r>
            <a:r>
              <a:rPr lang="en-US" altLang="en-US" dirty="0" smtClean="0"/>
              <a:t> default column widths  ).</a:t>
            </a:r>
          </a:p>
          <a:p>
            <a:pPr eaLnBrk="1" hangingPunct="1"/>
            <a:r>
              <a:rPr lang="en-US" altLang="en-US" dirty="0" smtClean="0"/>
              <a:t>If monitoring of the shared pool had been in place before going live the information could have possibly reduced the number of system outages.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1325562"/>
          </a:xfrm>
        </p:spPr>
        <p:txBody>
          <a:bodyPr/>
          <a:lstStyle/>
          <a:p>
            <a:pPr eaLnBrk="1" fontAlgn="auto" hangingPunct="1">
              <a:spcAft>
                <a:spcPts val="0"/>
              </a:spcAft>
              <a:defRPr/>
            </a:pPr>
            <a:r>
              <a:rPr lang="en-US" b="1" dirty="0" smtClean="0">
                <a:solidFill>
                  <a:srgbClr val="0000FF"/>
                </a:solidFill>
              </a:rPr>
              <a:t>If you run ASM better not </a:t>
            </a:r>
            <a:br>
              <a:rPr lang="en-US" b="1" dirty="0" smtClean="0">
                <a:solidFill>
                  <a:srgbClr val="0000FF"/>
                </a:solidFill>
              </a:rPr>
            </a:br>
            <a:r>
              <a:rPr lang="en-US" b="1" dirty="0" smtClean="0">
                <a:solidFill>
                  <a:srgbClr val="0000FF"/>
                </a:solidFill>
              </a:rPr>
              <a:t>get 4031’s very often</a:t>
            </a:r>
          </a:p>
        </p:txBody>
      </p:sp>
      <p:sp>
        <p:nvSpPr>
          <p:cNvPr id="53251" name="Content Placeholder 2"/>
          <p:cNvSpPr>
            <a:spLocks noGrp="1"/>
          </p:cNvSpPr>
          <p:nvPr>
            <p:ph idx="1"/>
          </p:nvPr>
        </p:nvSpPr>
        <p:spPr>
          <a:xfrm>
            <a:off x="457200" y="1828800"/>
            <a:ext cx="8229600" cy="4525963"/>
          </a:xfrm>
        </p:spPr>
        <p:txBody>
          <a:bodyPr/>
          <a:lstStyle/>
          <a:p>
            <a:pPr marL="0" indent="0" eaLnBrk="1" hangingPunct="1">
              <a:buFont typeface="Arial" pitchFamily="34" charset="0"/>
              <a:buNone/>
            </a:pPr>
            <a:r>
              <a:rPr lang="en-US" altLang="en-US" dirty="0" smtClean="0">
                <a:latin typeface="r_ansi" pitchFamily="49" charset="0"/>
              </a:rPr>
              <a:t>ORA-04031: unable to allocate 4120 bytes of shared memory ("shared </a:t>
            </a:r>
            <a:r>
              <a:rPr lang="en-US" altLang="en-US" dirty="0" err="1" smtClean="0">
                <a:latin typeface="r_ansi" pitchFamily="49" charset="0"/>
              </a:rPr>
              <a:t>pool","unknown</a:t>
            </a:r>
            <a:r>
              <a:rPr lang="en-US" altLang="en-US" dirty="0" smtClean="0">
                <a:latin typeface="r_ansi" pitchFamily="49" charset="0"/>
              </a:rPr>
              <a:t> object","</a:t>
            </a:r>
            <a:r>
              <a:rPr lang="en-US" altLang="en-US" dirty="0" err="1" smtClean="0">
                <a:latin typeface="r_ansi" pitchFamily="49" charset="0"/>
              </a:rPr>
              <a:t>sga</a:t>
            </a:r>
            <a:r>
              <a:rPr lang="en-US" altLang="en-US" dirty="0" smtClean="0">
                <a:latin typeface="r_ansi" pitchFamily="49" charset="0"/>
              </a:rPr>
              <a:t> heap(1,0)","ASM extent pointer array")</a:t>
            </a:r>
          </a:p>
          <a:p>
            <a:pPr marL="0" indent="0" eaLnBrk="1" hangingPunct="1">
              <a:buFont typeface="Arial" pitchFamily="34" charset="0"/>
              <a:buNone/>
            </a:pPr>
            <a:r>
              <a:rPr lang="en-US" altLang="en-US" dirty="0" smtClean="0">
                <a:latin typeface="r_ansi" pitchFamily="49" charset="0"/>
              </a:rPr>
              <a:t>Errors in file /u01/app/oracle/</a:t>
            </a:r>
            <a:r>
              <a:rPr lang="en-US" altLang="en-US" dirty="0" err="1" smtClean="0">
                <a:latin typeface="r_ansi" pitchFamily="49" charset="0"/>
              </a:rPr>
              <a:t>diag</a:t>
            </a:r>
            <a:r>
              <a:rPr lang="en-US" altLang="en-US" dirty="0" smtClean="0">
                <a:latin typeface="r_ansi" pitchFamily="49" charset="0"/>
              </a:rPr>
              <a:t>/</a:t>
            </a:r>
            <a:r>
              <a:rPr lang="en-US" altLang="en-US" dirty="0" err="1" smtClean="0">
                <a:latin typeface="r_ansi" pitchFamily="49" charset="0"/>
              </a:rPr>
              <a:t>rdbms</a:t>
            </a:r>
            <a:r>
              <a:rPr lang="en-US" altLang="en-US" dirty="0" smtClean="0">
                <a:latin typeface="r_ansi" pitchFamily="49" charset="0"/>
              </a:rPr>
              <a:t>/prod/prod/trace/prod_asmb_31273.trc:</a:t>
            </a:r>
          </a:p>
          <a:p>
            <a:pPr marL="0" indent="0" eaLnBrk="1" hangingPunct="1">
              <a:buFont typeface="Arial" pitchFamily="34" charset="0"/>
              <a:buNone/>
            </a:pPr>
            <a:r>
              <a:rPr lang="en-US" altLang="en-US" dirty="0" smtClean="0">
                <a:latin typeface="r_ansi" pitchFamily="49" charset="0"/>
              </a:rPr>
              <a:t>ORA-04031: unable to allocate 4120 bytes of shared memory ("shared </a:t>
            </a:r>
            <a:r>
              <a:rPr lang="en-US" altLang="en-US" dirty="0" err="1" smtClean="0">
                <a:latin typeface="r_ansi" pitchFamily="49" charset="0"/>
              </a:rPr>
              <a:t>pool","unknown</a:t>
            </a:r>
            <a:r>
              <a:rPr lang="en-US" altLang="en-US" dirty="0" smtClean="0">
                <a:latin typeface="r_ansi" pitchFamily="49" charset="0"/>
              </a:rPr>
              <a:t> object","</a:t>
            </a:r>
            <a:r>
              <a:rPr lang="en-US" altLang="en-US" dirty="0" err="1" smtClean="0">
                <a:latin typeface="r_ansi" pitchFamily="49" charset="0"/>
              </a:rPr>
              <a:t>sga</a:t>
            </a:r>
            <a:r>
              <a:rPr lang="en-US" altLang="en-US" dirty="0" smtClean="0">
                <a:latin typeface="r_ansi" pitchFamily="49" charset="0"/>
              </a:rPr>
              <a:t> heap(1,0)","ASM extent pointer array")</a:t>
            </a:r>
          </a:p>
          <a:p>
            <a:pPr marL="0" indent="0" eaLnBrk="1" hangingPunct="1">
              <a:buFont typeface="Arial" pitchFamily="34" charset="0"/>
              <a:buNone/>
            </a:pPr>
            <a:r>
              <a:rPr lang="en-US" altLang="en-US" dirty="0" smtClean="0">
                <a:latin typeface="r_ansi" pitchFamily="49" charset="0"/>
              </a:rPr>
              <a:t>ASMB (</a:t>
            </a:r>
            <a:r>
              <a:rPr lang="en-US" altLang="en-US" dirty="0" err="1" smtClean="0">
                <a:latin typeface="r_ansi" pitchFamily="49" charset="0"/>
              </a:rPr>
              <a:t>ospid</a:t>
            </a:r>
            <a:r>
              <a:rPr lang="en-US" altLang="en-US" dirty="0" smtClean="0">
                <a:latin typeface="r_ansi" pitchFamily="49" charset="0"/>
              </a:rPr>
              <a:t>: 31273): </a:t>
            </a:r>
            <a:r>
              <a:rPr lang="en-US" altLang="en-US" dirty="0" smtClean="0">
                <a:solidFill>
                  <a:srgbClr val="FF0000"/>
                </a:solidFill>
                <a:latin typeface="r_ansi" pitchFamily="49" charset="0"/>
              </a:rPr>
              <a:t>terminating the instance due to error 4031</a:t>
            </a:r>
          </a:p>
          <a:p>
            <a:pPr marL="0" indent="0" eaLnBrk="1" hangingPunct="1">
              <a:buFont typeface="Arial" pitchFamily="34" charset="0"/>
              <a:buNone/>
            </a:pPr>
            <a:endParaRPr lang="en-US" altLang="en-US" dirty="0" smtClean="0">
              <a:solidFill>
                <a:srgbClr val="FF0000"/>
              </a:solidFill>
              <a:latin typeface="r_ansi" pitchFamily="49" charset="0"/>
            </a:endParaRPr>
          </a:p>
          <a:p>
            <a:pPr marL="0" indent="0" eaLnBrk="1" hangingPunct="1">
              <a:buFont typeface="Arial" pitchFamily="34" charset="0"/>
              <a:buNone/>
            </a:pPr>
            <a:r>
              <a:rPr lang="en-US" altLang="en-US" dirty="0" smtClean="0">
                <a:latin typeface="r_ansi" pitchFamily="49" charset="0"/>
              </a:rPr>
              <a:t>*** shutdown abort from </a:t>
            </a:r>
            <a:r>
              <a:rPr lang="en-US" altLang="en-US" dirty="0" err="1" smtClean="0">
                <a:latin typeface="r_ansi" pitchFamily="49" charset="0"/>
              </a:rPr>
              <a:t>ora_asmb_prod</a:t>
            </a:r>
            <a:endParaRPr lang="en-US" altLang="en-US" dirty="0" smtClean="0">
              <a:latin typeface="r_ansi" pitchFamily="49"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609600"/>
            <a:ext cx="7772400" cy="1143000"/>
          </a:xfrm>
        </p:spPr>
        <p:txBody>
          <a:bodyPr/>
          <a:lstStyle/>
          <a:p>
            <a:pPr eaLnBrk="1" fontAlgn="auto" hangingPunct="1">
              <a:spcAft>
                <a:spcPts val="0"/>
              </a:spcAft>
              <a:defRPr/>
            </a:pPr>
            <a:r>
              <a:rPr lang="en-US" sz="2800" b="1" dirty="0" smtClean="0">
                <a:solidFill>
                  <a:srgbClr val="0000FF"/>
                </a:solidFill>
              </a:rPr>
              <a:t>Setup steps for CUSTOM shared pool monitoring</a:t>
            </a:r>
          </a:p>
        </p:txBody>
      </p:sp>
      <p:sp>
        <p:nvSpPr>
          <p:cNvPr id="29699" name="Content Placeholder 2"/>
          <p:cNvSpPr>
            <a:spLocks noGrp="1"/>
          </p:cNvSpPr>
          <p:nvPr>
            <p:ph idx="1"/>
          </p:nvPr>
        </p:nvSpPr>
        <p:spPr>
          <a:xfrm>
            <a:off x="381000" y="2057401"/>
            <a:ext cx="8458200" cy="3962400"/>
          </a:xfrm>
        </p:spPr>
        <p:txBody>
          <a:bodyPr/>
          <a:lstStyle/>
          <a:p>
            <a:pPr eaLnBrk="1" hangingPunct="1"/>
            <a:r>
              <a:rPr lang="en-US" altLang="en-US" dirty="0" smtClean="0"/>
              <a:t>You can download the presentation in a zip file that includes setup scripts and documentation etc.  Two different zip files 11g and below versus 12c environments.</a:t>
            </a:r>
          </a:p>
          <a:p>
            <a:pPr eaLnBrk="1" hangingPunct="1"/>
            <a:r>
              <a:rPr lang="en-US" altLang="en-US" dirty="0" smtClean="0"/>
              <a:t>Follow the instructions in the word doc that is included in the zip file for the level of database you are running against.</a:t>
            </a:r>
          </a:p>
          <a:p>
            <a:pPr eaLnBrk="1" hangingPunct="1"/>
            <a:r>
              <a:rPr lang="en-US" altLang="en-US" dirty="0" smtClean="0"/>
              <a:t>11g versions have been implemented and run for extended periods of time 12c not so much so poke at them cautiously.</a:t>
            </a:r>
          </a:p>
          <a:p>
            <a:pPr eaLnBrk="1" hangingPunct="1"/>
            <a:endParaRPr lang="en-US" altLang="en-US" b="1" dirty="0" smtClean="0"/>
          </a:p>
          <a:p>
            <a:pPr marL="69850" indent="0" eaLnBrk="1" hangingPunct="1">
              <a:buNone/>
            </a:pPr>
            <a:r>
              <a:rPr lang="en-US" altLang="en-US" sz="1800" b="1" dirty="0" smtClean="0"/>
              <a:t>https</a:t>
            </a:r>
            <a:r>
              <a:rPr lang="en-US" altLang="en-US" sz="1800" b="1" dirty="0"/>
              <a:t>://www.neooug.org/members/documents/shared/Hotsos_2014_zip.zip </a:t>
            </a:r>
            <a:endParaRPr lang="en-US" altLang="en-US" sz="1800" b="1" dirty="0" smtClean="0"/>
          </a:p>
          <a:p>
            <a:pPr eaLnBrk="1" hangingPunct="1"/>
            <a:endParaRPr lang="en-US" alt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457200" y="304800"/>
            <a:ext cx="8229600" cy="6126163"/>
          </a:xfrm>
        </p:spPr>
        <p:txBody>
          <a:bodyPr/>
          <a:lstStyle/>
          <a:p>
            <a:pPr marL="0" indent="0" eaLnBrk="1" hangingPunct="1">
              <a:buFont typeface="Arial" pitchFamily="34" charset="0"/>
              <a:buNone/>
            </a:pPr>
            <a:r>
              <a:rPr lang="en-US" altLang="en-US" sz="2800" b="1" dirty="0" smtClean="0">
                <a:solidFill>
                  <a:srgbClr val="0000FF"/>
                </a:solidFill>
              </a:rPr>
              <a:t>References:</a:t>
            </a:r>
          </a:p>
          <a:p>
            <a:pPr marL="0" indent="0" eaLnBrk="1" hangingPunct="1">
              <a:buFont typeface="Arial" pitchFamily="34" charset="0"/>
              <a:buNone/>
            </a:pPr>
            <a:r>
              <a:rPr lang="en-US" altLang="en-US" dirty="0" smtClean="0"/>
              <a:t>Jonathan Lewis: book </a:t>
            </a:r>
            <a:r>
              <a:rPr lang="en-US" b="1" dirty="0"/>
              <a:t>Oracle Core: Essential Internals for DBAs and </a:t>
            </a:r>
            <a:r>
              <a:rPr lang="en-US" b="1" dirty="0" smtClean="0"/>
              <a:t>Developers </a:t>
            </a:r>
            <a:r>
              <a:rPr lang="en-US" dirty="0" smtClean="0"/>
              <a:t>( chapter 7 shared pool internals )</a:t>
            </a:r>
            <a:endParaRPr lang="en-US" altLang="en-US" dirty="0" smtClean="0"/>
          </a:p>
          <a:p>
            <a:pPr marL="0" indent="0" eaLnBrk="1" hangingPunct="1">
              <a:buFont typeface="Arial" pitchFamily="34" charset="0"/>
              <a:buNone/>
            </a:pPr>
            <a:r>
              <a:rPr lang="en-US" altLang="en-US" dirty="0" err="1" smtClean="0"/>
              <a:t>Tanel</a:t>
            </a:r>
            <a:r>
              <a:rPr lang="en-US" altLang="en-US" dirty="0" smtClean="0"/>
              <a:t> </a:t>
            </a:r>
            <a:r>
              <a:rPr lang="en-US" altLang="en-US" dirty="0" err="1" smtClean="0"/>
              <a:t>Poder</a:t>
            </a:r>
            <a:r>
              <a:rPr lang="en-US" altLang="en-US" dirty="0" smtClean="0"/>
              <a:t>: shared pool monitoring </a:t>
            </a:r>
            <a:r>
              <a:rPr lang="en-US" altLang="en-US" sz="1200" dirty="0" smtClean="0">
                <a:hlinkClick r:id="rId2"/>
              </a:rPr>
              <a:t>http://blog.tanelpoder.com/2009/06/04/ora-04031-errors-and-monitoring-shared-pool-subpool-memory-utilization-with-sgastatxsql/</a:t>
            </a:r>
            <a:r>
              <a:rPr lang="en-US" altLang="en-US" sz="1200" dirty="0" smtClean="0"/>
              <a:t> </a:t>
            </a:r>
            <a:r>
              <a:rPr lang="en-US" altLang="en-US" sz="1600" dirty="0" smtClean="0"/>
              <a:t>and </a:t>
            </a:r>
            <a:r>
              <a:rPr lang="en-US" altLang="en-US" sz="1200" dirty="0" smtClean="0">
                <a:hlinkClick r:id="rId3"/>
              </a:rPr>
              <a:t>http://blog.tanelpoder.com/2009/01/02/oracle-memory-troubleshooting-part-1-heapdump-analyzer/</a:t>
            </a:r>
            <a:r>
              <a:rPr lang="en-US" altLang="en-US" sz="1200" dirty="0" smtClean="0"/>
              <a:t> </a:t>
            </a:r>
          </a:p>
          <a:p>
            <a:pPr marL="0" indent="0" eaLnBrk="1" hangingPunct="1">
              <a:buFont typeface="Arial" pitchFamily="34" charset="0"/>
              <a:buNone/>
            </a:pPr>
            <a:r>
              <a:rPr lang="en-US" altLang="en-US" dirty="0" smtClean="0"/>
              <a:t>Julian Dyke: Library Cache Internals and also Diagnostic dumps</a:t>
            </a:r>
          </a:p>
          <a:p>
            <a:pPr marL="0" indent="0" eaLnBrk="1" hangingPunct="1">
              <a:buFont typeface="Arial" pitchFamily="34" charset="0"/>
              <a:buNone/>
            </a:pPr>
            <a:r>
              <a:rPr lang="en-US" altLang="en-US" sz="1200" u="sng" dirty="0" smtClean="0">
                <a:hlinkClick r:id="rId4"/>
              </a:rPr>
              <a:t>http://www.juliandyke.com/Diagnostics/Dumps/Dumps.html</a:t>
            </a:r>
            <a:endParaRPr lang="en-US" altLang="en-US" sz="1200" dirty="0" smtClean="0"/>
          </a:p>
          <a:p>
            <a:pPr marL="0" indent="0" eaLnBrk="1" hangingPunct="1">
              <a:buFont typeface="Arial" pitchFamily="34" charset="0"/>
              <a:buNone/>
            </a:pPr>
            <a:r>
              <a:rPr lang="en-US" altLang="en-US" dirty="0" err="1" smtClean="0"/>
              <a:t>Coskan</a:t>
            </a:r>
            <a:r>
              <a:rPr lang="en-US" altLang="en-US" dirty="0" smtClean="0"/>
              <a:t>: shared pool management </a:t>
            </a:r>
            <a:r>
              <a:rPr lang="en-US" altLang="en-US" sz="1400" dirty="0" smtClean="0">
                <a:hlinkClick r:id="rId5"/>
              </a:rPr>
              <a:t>http://coskan.wordpress.com/2007/09/14/what-i-learned-about-shared-pool-management/</a:t>
            </a:r>
            <a:endParaRPr lang="en-US" altLang="en-US" sz="1400" dirty="0" smtClean="0"/>
          </a:p>
          <a:p>
            <a:pPr marL="0" indent="0" eaLnBrk="1" hangingPunct="1">
              <a:buFont typeface="Arial" pitchFamily="34" charset="0"/>
              <a:buNone/>
            </a:pPr>
            <a:r>
              <a:rPr lang="en-US" altLang="en-US" dirty="0" smtClean="0"/>
              <a:t>Tom </a:t>
            </a:r>
            <a:r>
              <a:rPr lang="en-US" altLang="en-US" dirty="0" err="1" smtClean="0"/>
              <a:t>Kyte</a:t>
            </a:r>
            <a:r>
              <a:rPr lang="en-US" altLang="en-US" dirty="0" smtClean="0"/>
              <a:t>: </a:t>
            </a:r>
            <a:r>
              <a:rPr lang="en-US" altLang="en-US" sz="1600" dirty="0" err="1" smtClean="0">
                <a:latin typeface="Arial" pitchFamily="34" charset="0"/>
                <a:cs typeface="Arial" pitchFamily="34" charset="0"/>
              </a:rPr>
              <a:t>sqlplus</a:t>
            </a:r>
            <a:r>
              <a:rPr lang="en-US" altLang="en-US" sz="1600" dirty="0" smtClean="0">
                <a:latin typeface="Arial" pitchFamily="34" charset="0"/>
                <a:cs typeface="Arial" pitchFamily="34" charset="0"/>
              </a:rPr>
              <a:t> cursor sharing default column widths</a:t>
            </a:r>
          </a:p>
          <a:p>
            <a:pPr marL="0" indent="0" eaLnBrk="1" hangingPunct="1">
              <a:buFont typeface="Arial" pitchFamily="34" charset="0"/>
              <a:buNone/>
            </a:pPr>
            <a:r>
              <a:rPr lang="en-US" altLang="en-US" sz="1400" u="sng" dirty="0" smtClean="0">
                <a:hlinkClick r:id="rId6"/>
              </a:rPr>
              <a:t>http://asktom.oracle.com/pls/asktom/f?p=100:11:0::::P11_QUESTION_ID:1817300100346392420</a:t>
            </a:r>
            <a:endParaRPr lang="en-US" altLang="en-US" sz="1400" dirty="0" smtClean="0"/>
          </a:p>
          <a:p>
            <a:pPr marL="0" indent="0" eaLnBrk="1" hangingPunct="1">
              <a:buFont typeface="Arial" pitchFamily="34" charset="0"/>
              <a:buNone/>
            </a:pPr>
            <a:r>
              <a:rPr lang="en-US" altLang="en-US" sz="2400" dirty="0" err="1" smtClean="0"/>
              <a:t>Pythian</a:t>
            </a:r>
            <a:r>
              <a:rPr lang="en-US" altLang="en-US" sz="2400" dirty="0"/>
              <a:t>: </a:t>
            </a:r>
            <a:r>
              <a:rPr lang="en-US" altLang="en-US" sz="1400" b="1" dirty="0">
                <a:solidFill>
                  <a:schemeClr val="accent5">
                    <a:lumMod val="60000"/>
                    <a:lumOff val="40000"/>
                  </a:schemeClr>
                </a:solidFill>
              </a:rPr>
              <a:t>http://www.pythian.com/blog/my-first-five-minutes-with-oracle-database-12c/</a:t>
            </a:r>
          </a:p>
          <a:p>
            <a:pPr marL="0" indent="0" eaLnBrk="1" hangingPunct="1">
              <a:buFont typeface="Arial" pitchFamily="34" charset="0"/>
              <a:buNone/>
            </a:pPr>
            <a:r>
              <a:rPr lang="en-US" altLang="en-US" sz="2400" b="1" dirty="0" smtClean="0"/>
              <a:t>Oracle Docs: </a:t>
            </a:r>
            <a:r>
              <a:rPr lang="en-US" altLang="en-US" sz="2400" dirty="0" smtClean="0"/>
              <a:t>296377.1 ( handling unshared cursors )749851.1 ( AMM and </a:t>
            </a:r>
            <a:r>
              <a:rPr lang="en-US" altLang="en-US" sz="2400" dirty="0" err="1" smtClean="0"/>
              <a:t>hugepages</a:t>
            </a:r>
            <a:r>
              <a:rPr lang="en-US" altLang="en-US" sz="2400" dirty="0" smtClean="0"/>
              <a:t> do not mix ). </a:t>
            </a:r>
            <a:r>
              <a:rPr lang="en-US" sz="2400" dirty="0"/>
              <a:t>1088239.1 </a:t>
            </a:r>
            <a:r>
              <a:rPr lang="en-US" altLang="en-US" sz="2400" dirty="0" smtClean="0"/>
              <a:t>146599.1 and 396940.1 ( ORA-04031 )</a:t>
            </a:r>
          </a:p>
          <a:p>
            <a:pPr marL="0" indent="0" eaLnBrk="1" hangingPunct="1">
              <a:buFont typeface="Arial" pitchFamily="34" charset="0"/>
              <a:buNone/>
            </a:pPr>
            <a:r>
              <a:rPr lang="en-US" altLang="en-US" sz="1800" dirty="0" smtClean="0"/>
              <a:t>http://wiki.oracle.com/page/Shared+Pool+Memory+Structures</a:t>
            </a:r>
          </a:p>
          <a:p>
            <a:pPr marL="0" indent="0" eaLnBrk="1" hangingPunct="1">
              <a:buFont typeface="Arial" pitchFamily="34" charset="0"/>
              <a:buNone/>
            </a:pPr>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6400800" cy="868362"/>
          </a:xfrm>
        </p:spPr>
        <p:txBody>
          <a:bodyPr>
            <a:normAutofit fontScale="90000"/>
          </a:bodyPr>
          <a:lstStyle/>
          <a:p>
            <a:pPr eaLnBrk="1" fontAlgn="auto" hangingPunct="1">
              <a:spcAft>
                <a:spcPts val="0"/>
              </a:spcAft>
              <a:defRPr/>
            </a:pPr>
            <a:r>
              <a:rPr lang="en-US" sz="3200" b="1" dirty="0" smtClean="0">
                <a:solidFill>
                  <a:srgbClr val="0000FF"/>
                </a:solidFill>
              </a:rPr>
              <a:t>Purpose of the Shared Pool</a:t>
            </a:r>
          </a:p>
        </p:txBody>
      </p:sp>
      <p:sp>
        <p:nvSpPr>
          <p:cNvPr id="3" name="Content Placeholder 2"/>
          <p:cNvSpPr>
            <a:spLocks noGrp="1"/>
          </p:cNvSpPr>
          <p:nvPr>
            <p:ph idx="1"/>
          </p:nvPr>
        </p:nvSpPr>
        <p:spPr>
          <a:xfrm>
            <a:off x="381000" y="1066800"/>
            <a:ext cx="8305800" cy="5257800"/>
          </a:xfrm>
        </p:spPr>
        <p:txBody>
          <a:bodyPr rtlCol="0">
            <a:normAutofit fontScale="85000" lnSpcReduction="10000"/>
          </a:bodyPr>
          <a:lstStyle/>
          <a:p>
            <a:pPr indent="-274320" eaLnBrk="1" fontAlgn="auto" hangingPunct="1">
              <a:spcAft>
                <a:spcPts val="0"/>
              </a:spcAft>
              <a:defRPr/>
            </a:pPr>
            <a:r>
              <a:rPr lang="en-US" sz="2200" b="1" dirty="0"/>
              <a:t>The shared pool was introduced as a feature of the Oracle database in version 7, </a:t>
            </a:r>
            <a:r>
              <a:rPr lang="en-US" sz="2200" b="1" dirty="0" smtClean="0"/>
              <a:t>primarily </a:t>
            </a:r>
            <a:r>
              <a:rPr lang="en-US" sz="2200" b="1" dirty="0"/>
              <a:t>as </a:t>
            </a:r>
            <a:r>
              <a:rPr lang="en-US" sz="2200" b="1" dirty="0" smtClean="0"/>
              <a:t>a repository </a:t>
            </a:r>
            <a:r>
              <a:rPr lang="en-US" sz="2200" b="1" dirty="0"/>
              <a:t>for Shared SQL and PL/SQL</a:t>
            </a:r>
            <a:r>
              <a:rPr lang="en-US" sz="2200" b="1" dirty="0" smtClean="0"/>
              <a:t>.</a:t>
            </a:r>
          </a:p>
          <a:p>
            <a:pPr indent="-274320" eaLnBrk="1" fontAlgn="auto" hangingPunct="1">
              <a:spcAft>
                <a:spcPts val="0"/>
              </a:spcAft>
              <a:defRPr/>
            </a:pPr>
            <a:r>
              <a:rPr lang="en-US" sz="2200" b="1" dirty="0" smtClean="0"/>
              <a:t>Since </a:t>
            </a:r>
            <a:r>
              <a:rPr lang="en-US" sz="2200" b="1" dirty="0"/>
              <a:t>that </a:t>
            </a:r>
            <a:r>
              <a:rPr lang="en-US" sz="2200" b="1" dirty="0" smtClean="0"/>
              <a:t>time it </a:t>
            </a:r>
            <a:r>
              <a:rPr lang="en-US" sz="2200" b="1" dirty="0"/>
              <a:t>has </a:t>
            </a:r>
            <a:r>
              <a:rPr lang="en-US" sz="2200" b="1" dirty="0" smtClean="0"/>
              <a:t>expanded and evolved </a:t>
            </a:r>
            <a:r>
              <a:rPr lang="en-US" sz="2200" b="1" dirty="0"/>
              <a:t>to </a:t>
            </a:r>
            <a:r>
              <a:rPr lang="en-US" sz="2200" b="1" dirty="0" smtClean="0"/>
              <a:t>serve in </a:t>
            </a:r>
            <a:r>
              <a:rPr lang="en-US" sz="2200" b="1" dirty="0"/>
              <a:t>its primary role for caching of cursors shared between sessions connected to the database. </a:t>
            </a:r>
            <a:endParaRPr lang="en-US" sz="2200" b="1" dirty="0" smtClean="0"/>
          </a:p>
          <a:p>
            <a:pPr indent="-274320" eaLnBrk="1" fontAlgn="auto" hangingPunct="1">
              <a:spcAft>
                <a:spcPts val="0"/>
              </a:spcAft>
              <a:defRPr/>
            </a:pPr>
            <a:r>
              <a:rPr lang="en-US" sz="2200" b="1" dirty="0" smtClean="0"/>
              <a:t>At </a:t>
            </a:r>
            <a:r>
              <a:rPr lang="en-US" sz="2200" b="1" dirty="0"/>
              <a:t>the most fundamental level, the shared pool is a metadata cache. </a:t>
            </a:r>
            <a:r>
              <a:rPr lang="en-US" sz="2200" b="1" dirty="0" smtClean="0"/>
              <a:t>While the </a:t>
            </a:r>
            <a:r>
              <a:rPr lang="en-US" sz="2200" b="1" dirty="0"/>
              <a:t>buffer cache is </a:t>
            </a:r>
            <a:r>
              <a:rPr lang="en-US" sz="2200" b="1" dirty="0" smtClean="0"/>
              <a:t>used for </a:t>
            </a:r>
            <a:r>
              <a:rPr lang="en-US" sz="2200" b="1" dirty="0"/>
              <a:t>the caching of data, the shared pool is used for caching complex objects describing where the data is stored, how it relates to other data and how it can be retrieved</a:t>
            </a:r>
            <a:r>
              <a:rPr lang="en-US" sz="2200" b="1" dirty="0" smtClean="0"/>
              <a:t>.</a:t>
            </a:r>
          </a:p>
          <a:p>
            <a:pPr indent="-274320" eaLnBrk="1" fontAlgn="auto" hangingPunct="1">
              <a:spcAft>
                <a:spcPts val="0"/>
              </a:spcAft>
              <a:defRPr/>
            </a:pPr>
            <a:r>
              <a:rPr lang="en-US" sz="2200" b="1" dirty="0" smtClean="0"/>
              <a:t>Much </a:t>
            </a:r>
            <a:r>
              <a:rPr lang="en-US" sz="2200" b="1" dirty="0"/>
              <a:t>of the shared pool usage is to support the execution </a:t>
            </a:r>
            <a:r>
              <a:rPr lang="en-US" sz="2200" b="1" dirty="0" smtClean="0"/>
              <a:t>of </a:t>
            </a:r>
            <a:r>
              <a:rPr lang="en-US" sz="2200" b="1" dirty="0"/>
              <a:t>shared SQL and PL/SQL packages; but in order to build a cursor or compile a PL/SQL procedure, we need to know all about the database objects referenced by the SQL or PL/SQL being compiled. </a:t>
            </a:r>
            <a:endParaRPr lang="en-US" sz="2200" b="1" dirty="0" smtClean="0"/>
          </a:p>
          <a:p>
            <a:pPr indent="-274320" eaLnBrk="1" fontAlgn="auto" hangingPunct="1">
              <a:spcAft>
                <a:spcPts val="0"/>
              </a:spcAft>
              <a:defRPr/>
            </a:pPr>
            <a:r>
              <a:rPr lang="en-US" sz="2200" b="1" dirty="0" smtClean="0"/>
              <a:t>For </a:t>
            </a:r>
            <a:r>
              <a:rPr lang="en-US" sz="2200" b="1" dirty="0"/>
              <a:t>example, in order to build a cursor for a simple select statement from a table, we need to know metadata about the table including column names, data types, indexes and optimizer statistics. All of this additional metadata is also cached in the shared pool, </a:t>
            </a:r>
            <a:r>
              <a:rPr lang="en-US" sz="2200" b="1" dirty="0" smtClean="0"/>
              <a:t>independent from </a:t>
            </a:r>
            <a:r>
              <a:rPr lang="en-US" sz="2200" b="1" dirty="0"/>
              <a:t>the cursors or program </a:t>
            </a:r>
            <a:r>
              <a:rPr lang="en-US" sz="2200" b="1" dirty="0" smtClean="0"/>
              <a:t>units.</a:t>
            </a:r>
            <a:endParaRPr lang="en-US" sz="2200" b="1" dirty="0"/>
          </a:p>
          <a:p>
            <a:pPr marL="0" indent="0" eaLnBrk="1" fontAlgn="auto" hangingPunct="1">
              <a:spcAft>
                <a:spcPts val="0"/>
              </a:spcAft>
              <a:buFont typeface="Arial"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304800"/>
            <a:ext cx="5791200" cy="715962"/>
          </a:xfrm>
        </p:spPr>
        <p:txBody>
          <a:bodyPr/>
          <a:lstStyle/>
          <a:p>
            <a:pPr eaLnBrk="1" fontAlgn="auto" hangingPunct="1">
              <a:spcAft>
                <a:spcPts val="0"/>
              </a:spcAft>
              <a:defRPr/>
            </a:pPr>
            <a:r>
              <a:rPr lang="en-US" sz="3200" b="1" dirty="0" smtClean="0">
                <a:solidFill>
                  <a:srgbClr val="0000FF"/>
                </a:solidFill>
              </a:rPr>
              <a:t>Shared pool basics</a:t>
            </a:r>
          </a:p>
        </p:txBody>
      </p:sp>
      <p:sp>
        <p:nvSpPr>
          <p:cNvPr id="3" name="Content Placeholder 2"/>
          <p:cNvSpPr>
            <a:spLocks noGrp="1"/>
          </p:cNvSpPr>
          <p:nvPr>
            <p:ph idx="1"/>
          </p:nvPr>
        </p:nvSpPr>
        <p:spPr>
          <a:xfrm>
            <a:off x="533400" y="990600"/>
            <a:ext cx="8382000" cy="5410200"/>
          </a:xfrm>
        </p:spPr>
        <p:txBody>
          <a:bodyPr/>
          <a:lstStyle/>
          <a:p>
            <a:pPr eaLnBrk="1" hangingPunct="1">
              <a:buFont typeface="Arial" pitchFamily="34" charset="0"/>
              <a:buChar char="•"/>
            </a:pPr>
            <a:r>
              <a:rPr lang="en-US" altLang="en-US" b="1" dirty="0" smtClean="0"/>
              <a:t>So what’s in your shared pool?</a:t>
            </a:r>
          </a:p>
          <a:p>
            <a:pPr eaLnBrk="1" hangingPunct="1">
              <a:buFont typeface="Arial" pitchFamily="34" charset="0"/>
              <a:buChar char="•"/>
            </a:pPr>
            <a:r>
              <a:rPr lang="en-US" altLang="en-US" b="1" dirty="0" smtClean="0"/>
              <a:t>OCP answer: library cache, dictionary cache, and control structures.</a:t>
            </a:r>
          </a:p>
          <a:p>
            <a:pPr eaLnBrk="1" hangingPunct="1">
              <a:buFont typeface="Arial" pitchFamily="34" charset="0"/>
              <a:buChar char="•"/>
            </a:pPr>
            <a:r>
              <a:rPr lang="en-US" altLang="en-US" b="1" dirty="0" smtClean="0"/>
              <a:t>Dictionary cache stores metadata ( data about tables and indexes </a:t>
            </a:r>
            <a:r>
              <a:rPr lang="en-US" altLang="en-US" b="1" dirty="0" err="1" smtClean="0"/>
              <a:t>etc</a:t>
            </a:r>
            <a:r>
              <a:rPr lang="en-US" altLang="en-US" b="1" dirty="0" smtClean="0"/>
              <a:t> ).</a:t>
            </a:r>
          </a:p>
          <a:p>
            <a:pPr eaLnBrk="1" hangingPunct="1">
              <a:buFont typeface="Arial" pitchFamily="34" charset="0"/>
              <a:buChar char="•"/>
            </a:pPr>
            <a:r>
              <a:rPr lang="en-US" altLang="en-US" b="1" dirty="0" smtClean="0"/>
              <a:t>Library cache holds SQL and PLSQL plus executable forms of SQL cursors and PLSQL programs.  Lots of views … </a:t>
            </a:r>
            <a:r>
              <a:rPr lang="en-US" altLang="en-US" b="1" dirty="0" err="1" smtClean="0"/>
              <a:t>v$sql</a:t>
            </a:r>
            <a:r>
              <a:rPr lang="en-US" altLang="en-US" b="1" dirty="0" smtClean="0"/>
              <a:t> </a:t>
            </a:r>
            <a:r>
              <a:rPr lang="en-US" altLang="en-US" b="1" dirty="0" err="1" smtClean="0"/>
              <a:t>v$sqlarea</a:t>
            </a:r>
            <a:r>
              <a:rPr lang="en-US" altLang="en-US" b="1" dirty="0" smtClean="0"/>
              <a:t> </a:t>
            </a:r>
            <a:r>
              <a:rPr lang="en-US" altLang="en-US" b="1" dirty="0" err="1" smtClean="0"/>
              <a:t>v$sql_plan</a:t>
            </a:r>
            <a:r>
              <a:rPr lang="en-US" altLang="en-US" b="1" dirty="0" smtClean="0"/>
              <a:t> </a:t>
            </a:r>
            <a:r>
              <a:rPr lang="en-US" altLang="en-US" b="1" dirty="0" err="1" smtClean="0"/>
              <a:t>v$sql_shared_cursor</a:t>
            </a:r>
            <a:r>
              <a:rPr lang="en-US" altLang="en-US" b="1" dirty="0" smtClean="0"/>
              <a:t> etc.</a:t>
            </a:r>
          </a:p>
          <a:p>
            <a:pPr eaLnBrk="1" hangingPunct="1">
              <a:buFont typeface="Arial" pitchFamily="34" charset="0"/>
              <a:buChar char="•"/>
            </a:pPr>
            <a:r>
              <a:rPr lang="en-US" altLang="en-US" b="1" dirty="0" smtClean="0"/>
              <a:t>Parent cursor includes text of </a:t>
            </a:r>
            <a:r>
              <a:rPr lang="en-US" altLang="en-US" b="1" dirty="0" err="1" smtClean="0"/>
              <a:t>sql</a:t>
            </a:r>
            <a:r>
              <a:rPr lang="en-US" altLang="en-US" b="1" dirty="0" smtClean="0"/>
              <a:t> statement and pointers to all the child cursors.  Child cursor has execution plan. </a:t>
            </a:r>
          </a:p>
          <a:p>
            <a:pPr eaLnBrk="1" hangingPunct="1">
              <a:buFont typeface="Arial" pitchFamily="34" charset="0"/>
              <a:buChar char="•"/>
            </a:pPr>
            <a:r>
              <a:rPr lang="en-US" altLang="en-US" b="1" dirty="0" smtClean="0"/>
              <a:t>Besides SQL there are a lot of different control structures and the larger an instance and the larger the session count is the more space used as overhead in the shared pool.</a:t>
            </a:r>
          </a:p>
          <a:p>
            <a:pPr eaLnBrk="1" hangingPunct="1">
              <a:buFont typeface="Arial" pitchFamily="34" charset="0"/>
              <a:buChar char="•"/>
            </a:pPr>
            <a:r>
              <a:rPr lang="en-US" altLang="en-US" b="1" dirty="0" smtClean="0"/>
              <a:t>Categorization of space/stuff in the shared pool might best be done by looking at how oracle allocates it and names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0"/>
            <a:ext cx="5105400" cy="460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4111</TotalTime>
  <Words>5525</Words>
  <Application>Microsoft Office PowerPoint</Application>
  <PresentationFormat>On-screen Show (4:3)</PresentationFormat>
  <Paragraphs>754</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Urban Pop</vt:lpstr>
      <vt:lpstr>THREE APPROACHES TO  Shared Pool Monitoring</vt:lpstr>
      <vt:lpstr>PowerPoint Presentation</vt:lpstr>
      <vt:lpstr>PowerPoint Presentation</vt:lpstr>
      <vt:lpstr>How many different SQL Statements? </vt:lpstr>
      <vt:lpstr>PowerPoint Presentation</vt:lpstr>
      <vt:lpstr>PowerPoint Presentation</vt:lpstr>
      <vt:lpstr>Purpose of the Shared Pool</vt:lpstr>
      <vt:lpstr>Shared pool basics</vt:lpstr>
      <vt:lpstr>PowerPoint Presentation</vt:lpstr>
      <vt:lpstr>PowerPoint Presentation</vt:lpstr>
      <vt:lpstr>PowerPoint Presentation</vt:lpstr>
      <vt:lpstr>PowerPoint Presentation</vt:lpstr>
      <vt:lpstr>PowerPoint Presentation</vt:lpstr>
      <vt:lpstr>from Tanel Poder:</vt:lpstr>
      <vt:lpstr>Flow of storage allocation:</vt:lpstr>
      <vt:lpstr>PowerPoint Presentation</vt:lpstr>
      <vt:lpstr>SHARED POOL MEMORY MGMT:</vt:lpstr>
      <vt:lpstr>How oracle manages shared pool memory structures:</vt:lpstr>
      <vt:lpstr>NO SOUP FOR YOU! ( How mANY SUBPOOLS for mE? )</vt:lpstr>
      <vt:lpstr>approach I – built in MONITORING</vt:lpstr>
      <vt:lpstr>select * from v$sgainfo</vt:lpstr>
      <vt:lpstr>select * from v$sgastat order by bytes desc</vt:lpstr>
      <vt:lpstr>PowerPoint Presentation</vt:lpstr>
      <vt:lpstr>   select * from v$sgastat  where name like '%ASM%'   order by bytes desc  *** Oracle USES many ASM related AREAS </vt:lpstr>
      <vt:lpstr>PowerPoint Presentation</vt:lpstr>
      <vt:lpstr>PowerPoint Presentation</vt:lpstr>
      <vt:lpstr>PowerPoint Presentation</vt:lpstr>
      <vt:lpstr>PowerPoint Presentation</vt:lpstr>
      <vt:lpstr> VIEWS FOR DYNAMIC SGA  SIZING OPERATIONS:</vt:lpstr>
      <vt:lpstr>12c introduces Complications</vt:lpstr>
      <vt:lpstr>PowerPoint Presentation</vt:lpstr>
      <vt:lpstr>PowerPoint Presentation</vt:lpstr>
      <vt:lpstr>How to chew up the shared pool?</vt:lpstr>
      <vt:lpstr>APPROACH II – Custom Monitoring</vt:lpstr>
      <vt:lpstr>APPROACH II – SUMMARY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Heapdumps and other potentially dangerous queries … </vt:lpstr>
      <vt:lpstr>PowerPoint Presentation</vt:lpstr>
      <vt:lpstr>Diagnosing shared pool memory problems</vt:lpstr>
      <vt:lpstr>Diagnosing shared pool memory problems *** SYSTEM WILL PROBABLY NOT BE USEABLE FOR EXTENDED PERIODS OF TIME … DANGEROUS.</vt:lpstr>
      <vt:lpstr>Useful but potentially dangerous  queries ( latching )</vt:lpstr>
      <vt:lpstr>select ksmchcom, sum(ksmchsiz), count(*), avg(ksmchsiz) from x$ksmsp  group by ksmchcom order by 2 desc</vt:lpstr>
      <vt:lpstr>Approach III: Monitoring shared pool by  looking at the sql inside it</vt:lpstr>
      <vt:lpstr>Shared pool SQL related organization</vt:lpstr>
      <vt:lpstr>Popular queries:</vt:lpstr>
      <vt:lpstr>How many different SQL Statements? </vt:lpstr>
      <vt:lpstr>PowerPoint Presentation</vt:lpstr>
      <vt:lpstr>Similar SQL </vt:lpstr>
      <vt:lpstr>Similar SQL ALT approach</vt:lpstr>
      <vt:lpstr>SQL statements with most children</vt:lpstr>
      <vt:lpstr>Most recent SQL in the pool</vt:lpstr>
      <vt:lpstr>Find SQL from partial text</vt:lpstr>
      <vt:lpstr>SQL WITH LOTS OF BUFFER GETS</vt:lpstr>
      <vt:lpstr>ORA 4031’s … things to watch out for:</vt:lpstr>
      <vt:lpstr>What, me worry?</vt:lpstr>
      <vt:lpstr>First 24 hours were smooth … then</vt:lpstr>
      <vt:lpstr>Final triage steps and initial takeaways</vt:lpstr>
      <vt:lpstr>If you run ASM better not  get 4031’s very often</vt:lpstr>
      <vt:lpstr>Setup steps for CUSTOM shared pool monitoring</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Pool Monitoring ( Avoiding 4031 errors )</dc:title>
  <dc:creator>John</dc:creator>
  <cp:lastModifiedBy>John</cp:lastModifiedBy>
  <cp:revision>252</cp:revision>
  <cp:lastPrinted>2011-09-20T16:31:25Z</cp:lastPrinted>
  <dcterms:created xsi:type="dcterms:W3CDTF">2010-11-08T19:25:20Z</dcterms:created>
  <dcterms:modified xsi:type="dcterms:W3CDTF">2014-01-20T15:28:37Z</dcterms:modified>
</cp:coreProperties>
</file>